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74" r:id="rId10"/>
    <p:sldId id="273" r:id="rId11"/>
    <p:sldId id="264" r:id="rId12"/>
    <p:sldId id="265" r:id="rId13"/>
    <p:sldId id="266" r:id="rId14"/>
    <p:sldId id="267" r:id="rId15"/>
    <p:sldId id="268" r:id="rId16"/>
    <p:sldId id="269" r:id="rId17"/>
    <p:sldId id="271" r:id="rId18"/>
    <p:sldId id="275" r:id="rId19"/>
  </p:sldIdLst>
  <p:sldSz cx="9144000" cy="5143500" type="screen16x9"/>
  <p:notesSz cx="6858000" cy="9144000"/>
  <p:embeddedFontLst>
    <p:embeddedFont>
      <p:font typeface="Amatic SC" panose="020B0604020202020204" charset="-79"/>
      <p:regular r:id="rId21"/>
      <p:bold r:id="rId22"/>
    </p:embeddedFont>
    <p:embeddedFont>
      <p:font typeface="Comic Sans MS" panose="030F0702030302020204" pitchFamily="66" charset="0"/>
      <p:regular r:id="rId23"/>
      <p:bold r:id="rId24"/>
      <p:italic r:id="rId25"/>
      <p:boldItalic r:id="rId26"/>
    </p:embeddedFont>
    <p:embeddedFont>
      <p:font typeface="Impact" panose="020B0806030902050204" pitchFamily="34" charset="0"/>
      <p:regular r:id="rId27"/>
    </p:embeddedFont>
    <p:embeddedFont>
      <p:font typeface="Source Code Pro"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43"/>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530d87ea9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530d87ea9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530d87ea9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530d87ea9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530d87ea9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530d87ea9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530d87ea9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530d87ea9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530d87ea9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530d87ea9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ffd946ca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ffd946ca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530d87ea9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530d87ea9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49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530d87ea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530d87ea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530d87ea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530d87ea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530d87ea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530d87ea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530d87ea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530d87ea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530d87ea9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530d87ea9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530d87ea9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530d87ea9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530d87ea9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530d87ea9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530d87ea9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530d87ea9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youtu.be/-doq4BJliH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hyperlink" Target="https://ahqa.umd.edu/"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www.carrollcountyfair.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urveymonkey.com/r/P57KZ37"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hyperlink" Target="mailto:Hainesfamily4@aol.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hyperlink" Target="mailto:booneboro@comcast.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NmRC1J5lyLs" TargetMode="External"/><Relationship Id="rId2" Type="http://schemas.openxmlformats.org/officeDocument/2006/relationships/hyperlink" Target="https://youtu.be/Ya17IujktZM" TargetMode="Externa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2023 Meat Goat Workshop</a:t>
            </a:r>
            <a:endParaRPr dirty="0"/>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latin typeface="Impact"/>
                <a:ea typeface="Impact"/>
                <a:cs typeface="Impact"/>
                <a:sym typeface="Impact"/>
              </a:rPr>
              <a:t>Carroll County 4-H &amp; FFA Fair</a:t>
            </a:r>
            <a:endParaRPr sz="3600">
              <a:latin typeface="Impact"/>
              <a:ea typeface="Impact"/>
              <a:cs typeface="Impact"/>
              <a:sym typeface="Impact"/>
            </a:endParaRPr>
          </a:p>
        </p:txBody>
      </p:sp>
      <p:pic>
        <p:nvPicPr>
          <p:cNvPr id="58" name="Google Shape;58;p13"/>
          <p:cNvPicPr preferRelativeResize="0"/>
          <p:nvPr/>
        </p:nvPicPr>
        <p:blipFill>
          <a:blip r:embed="rId3">
            <a:alphaModFix/>
          </a:blip>
          <a:stretch>
            <a:fillRect/>
          </a:stretch>
        </p:blipFill>
        <p:spPr>
          <a:xfrm>
            <a:off x="7735848" y="3340175"/>
            <a:ext cx="1096453" cy="1369249"/>
          </a:xfrm>
          <a:prstGeom prst="rect">
            <a:avLst/>
          </a:prstGeom>
          <a:noFill/>
          <a:ln>
            <a:noFill/>
          </a:ln>
        </p:spPr>
      </p:pic>
      <p:pic>
        <p:nvPicPr>
          <p:cNvPr id="59" name="Google Shape;59;p13"/>
          <p:cNvPicPr preferRelativeResize="0"/>
          <p:nvPr/>
        </p:nvPicPr>
        <p:blipFill>
          <a:blip r:embed="rId4">
            <a:alphaModFix/>
          </a:blip>
          <a:stretch>
            <a:fillRect/>
          </a:stretch>
        </p:blipFill>
        <p:spPr>
          <a:xfrm>
            <a:off x="5933225" y="2571750"/>
            <a:ext cx="1412623" cy="1470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E5AC-88A2-634E-A2B6-4AF47D42A3EC}"/>
              </a:ext>
            </a:extLst>
          </p:cNvPr>
          <p:cNvSpPr>
            <a:spLocks noGrp="1"/>
          </p:cNvSpPr>
          <p:nvPr>
            <p:ph type="title"/>
          </p:nvPr>
        </p:nvSpPr>
        <p:spPr/>
        <p:txBody>
          <a:bodyPr/>
          <a:lstStyle/>
          <a:p>
            <a:pPr algn="ctr"/>
            <a:r>
              <a:rPr lang="en-US" dirty="0"/>
              <a:t>On-line Tutorials</a:t>
            </a:r>
            <a:r>
              <a:rPr lang="en-US" sz="1600" dirty="0"/>
              <a:t> click on the links to learn about hoof care and Training  </a:t>
            </a:r>
            <a:endParaRPr lang="en-US" dirty="0"/>
          </a:p>
        </p:txBody>
      </p:sp>
      <p:sp>
        <p:nvSpPr>
          <p:cNvPr id="3" name="Text Placeholder 2">
            <a:extLst>
              <a:ext uri="{FF2B5EF4-FFF2-40B4-BE49-F238E27FC236}">
                <a16:creationId xmlns:a16="http://schemas.microsoft.com/office/drawing/2014/main" id="{26AC9071-7EDB-3341-9653-7E273A4BF246}"/>
              </a:ext>
            </a:extLst>
          </p:cNvPr>
          <p:cNvSpPr>
            <a:spLocks noGrp="1"/>
          </p:cNvSpPr>
          <p:nvPr>
            <p:ph type="body" idx="1"/>
          </p:nvPr>
        </p:nvSpPr>
        <p:spPr/>
        <p:txBody>
          <a:bodyPr/>
          <a:lstStyle/>
          <a:p>
            <a:pPr marL="139700" indent="0">
              <a:buNone/>
            </a:pPr>
            <a:endParaRPr lang="en-US" dirty="0"/>
          </a:p>
          <a:p>
            <a:pPr marL="114300" indent="0">
              <a:buNone/>
            </a:pPr>
            <a:endParaRPr lang="en-US" dirty="0"/>
          </a:p>
          <a:p>
            <a:pPr marL="114300" indent="0">
              <a:buNone/>
            </a:pPr>
            <a:endParaRPr lang="en-US" dirty="0"/>
          </a:p>
          <a:p>
            <a:endParaRPr lang="en-US" dirty="0"/>
          </a:p>
          <a:p>
            <a:endParaRPr lang="en-US" dirty="0"/>
          </a:p>
        </p:txBody>
      </p:sp>
      <p:sp>
        <p:nvSpPr>
          <p:cNvPr id="4" name="Text Placeholder 3">
            <a:extLst>
              <a:ext uri="{FF2B5EF4-FFF2-40B4-BE49-F238E27FC236}">
                <a16:creationId xmlns:a16="http://schemas.microsoft.com/office/drawing/2014/main" id="{65077E52-4319-0449-AB10-904D63EB57F0}"/>
              </a:ext>
            </a:extLst>
          </p:cNvPr>
          <p:cNvSpPr>
            <a:spLocks noGrp="1"/>
          </p:cNvSpPr>
          <p:nvPr>
            <p:ph type="body" idx="2"/>
          </p:nvPr>
        </p:nvSpPr>
        <p:spPr>
          <a:xfrm>
            <a:off x="2051250" y="1113580"/>
            <a:ext cx="4520700" cy="3340200"/>
          </a:xfrm>
        </p:spPr>
        <p:txBody>
          <a:bodyPr/>
          <a:lstStyle/>
          <a:p>
            <a:pPr marL="139700" indent="0">
              <a:buNone/>
            </a:pPr>
            <a:r>
              <a:rPr lang="en-US" dirty="0">
                <a:hlinkClick r:id="rId2"/>
              </a:rPr>
              <a:t>Training Your Goat for the Show Ring</a:t>
            </a:r>
            <a:endParaRPr lang="en-US" dirty="0"/>
          </a:p>
          <a:p>
            <a:pPr marL="139700" indent="0">
              <a:buNone/>
            </a:pPr>
            <a:endParaRPr lang="en-US" dirty="0"/>
          </a:p>
        </p:txBody>
      </p:sp>
      <p:pic>
        <p:nvPicPr>
          <p:cNvPr id="7" name="Picture 6">
            <a:extLst>
              <a:ext uri="{FF2B5EF4-FFF2-40B4-BE49-F238E27FC236}">
                <a16:creationId xmlns:a16="http://schemas.microsoft.com/office/drawing/2014/main" id="{51196637-9583-CA40-B4DA-4DA8720F0CB6}"/>
              </a:ext>
            </a:extLst>
          </p:cNvPr>
          <p:cNvPicPr>
            <a:picLocks noChangeAspect="1"/>
          </p:cNvPicPr>
          <p:nvPr/>
        </p:nvPicPr>
        <p:blipFill>
          <a:blip r:embed="rId3"/>
          <a:stretch>
            <a:fillRect/>
          </a:stretch>
        </p:blipFill>
        <p:spPr>
          <a:xfrm>
            <a:off x="2882850" y="1584155"/>
            <a:ext cx="2857500" cy="2857500"/>
          </a:xfrm>
          <a:prstGeom prst="rect">
            <a:avLst/>
          </a:prstGeom>
        </p:spPr>
      </p:pic>
    </p:spTree>
    <p:extLst>
      <p:ext uri="{BB962C8B-B14F-4D97-AF65-F5344CB8AC3E}">
        <p14:creationId xmlns:p14="http://schemas.microsoft.com/office/powerpoint/2010/main" val="110762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Weigh-in At the fair</a:t>
            </a:r>
            <a:endParaRPr/>
          </a:p>
        </p:txBody>
      </p:sp>
      <p:sp>
        <p:nvSpPr>
          <p:cNvPr id="116" name="Google Shape;116;p2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400" dirty="0">
                <a:solidFill>
                  <a:srgbClr val="000000"/>
                </a:solidFill>
                <a:latin typeface="Comic Sans MS"/>
                <a:ea typeface="Comic Sans MS"/>
                <a:cs typeface="Comic Sans MS"/>
                <a:sym typeface="Comic Sans MS"/>
              </a:rPr>
              <a:t>To our knowledge, Market Goat exhibitors must be present at time of weigh-in on Sunday </a:t>
            </a:r>
            <a:r>
              <a:rPr lang="en-US" sz="1400" dirty="0">
                <a:solidFill>
                  <a:srgbClr val="000000"/>
                </a:solidFill>
                <a:latin typeface="Comic Sans MS"/>
                <a:ea typeface="Comic Sans MS"/>
                <a:cs typeface="Comic Sans MS"/>
                <a:sym typeface="Comic Sans MS"/>
              </a:rPr>
              <a:t>morning</a:t>
            </a:r>
            <a:r>
              <a:rPr lang="en" sz="1400" dirty="0">
                <a:solidFill>
                  <a:srgbClr val="000000"/>
                </a:solidFill>
                <a:latin typeface="Comic Sans MS"/>
                <a:ea typeface="Comic Sans MS"/>
                <a:cs typeface="Comic Sans MS"/>
                <a:sym typeface="Comic Sans MS"/>
              </a:rPr>
              <a:t>.  Please walk your goats to the scale promptly. Scrapie Tags must be clean. We must be able to read them at the scale on Sunday morning for weigh-in and we must be able to read them for the show.  Animals will be placed in weight classes following weigh-in at the Fair. </a:t>
            </a:r>
            <a:endParaRPr sz="1400" dirty="0">
              <a:latin typeface="Comic Sans MS"/>
              <a:ea typeface="Comic Sans MS"/>
              <a:cs typeface="Comic Sans MS"/>
              <a:sym typeface="Comic Sans MS"/>
            </a:endParaRPr>
          </a:p>
        </p:txBody>
      </p:sp>
      <p:pic>
        <p:nvPicPr>
          <p:cNvPr id="117" name="Google Shape;117;p21"/>
          <p:cNvPicPr preferRelativeResize="0"/>
          <p:nvPr/>
        </p:nvPicPr>
        <p:blipFill>
          <a:blip r:embed="rId3">
            <a:alphaModFix/>
          </a:blip>
          <a:stretch>
            <a:fillRect/>
          </a:stretch>
        </p:blipFill>
        <p:spPr>
          <a:xfrm>
            <a:off x="3629638" y="3115225"/>
            <a:ext cx="1884726" cy="17376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to bring to fair</a:t>
            </a:r>
            <a:endParaRPr/>
          </a:p>
        </p:txBody>
      </p:sp>
      <p:sp>
        <p:nvSpPr>
          <p:cNvPr id="123" name="Google Shape;123;p2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Goats must be shown with a collar.  No collars with prongs will be allowed. Leather goat show halters are acceptable. </a:t>
            </a:r>
            <a:endParaRPr sz="14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Water/Feed Buckets </a:t>
            </a:r>
            <a:endParaRPr sz="14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Wheelbarrow </a:t>
            </a:r>
            <a:endParaRPr sz="14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Feed </a:t>
            </a:r>
            <a:endParaRPr sz="14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Soap/Shampoo   </a:t>
            </a:r>
            <a:endParaRPr sz="14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Hose </a:t>
            </a:r>
            <a:endParaRPr sz="1400" dirty="0">
              <a:solidFill>
                <a:srgbClr val="000000"/>
              </a:solidFill>
              <a:latin typeface="Comic Sans MS"/>
              <a:ea typeface="Comic Sans MS"/>
              <a:cs typeface="Comic Sans MS"/>
              <a:sym typeface="Comic Sans MS"/>
            </a:endParaRPr>
          </a:p>
          <a:p>
            <a:pPr marL="457200" lvl="0" indent="0" algn="l" rtl="0">
              <a:lnSpc>
                <a:spcPct val="150000"/>
              </a:lnSpc>
              <a:spcBef>
                <a:spcPts val="0"/>
              </a:spcBef>
              <a:spcAft>
                <a:spcPts val="0"/>
              </a:spcAft>
              <a:buNone/>
            </a:pPr>
            <a:endParaRPr sz="1400" dirty="0">
              <a:solidFill>
                <a:srgbClr val="000000"/>
              </a:solidFill>
              <a:latin typeface="Comic Sans MS"/>
              <a:ea typeface="Comic Sans MS"/>
              <a:cs typeface="Comic Sans MS"/>
              <a:sym typeface="Comic Sans MS"/>
            </a:endParaRPr>
          </a:p>
          <a:p>
            <a:pPr marL="0" lvl="0" indent="0" algn="l" rtl="0">
              <a:spcBef>
                <a:spcPts val="800"/>
              </a:spcBef>
              <a:spcAft>
                <a:spcPts val="1600"/>
              </a:spcAft>
              <a:buNone/>
            </a:pPr>
            <a:endParaRPr sz="1400" dirty="0">
              <a:latin typeface="Comic Sans MS"/>
              <a:ea typeface="Comic Sans MS"/>
              <a:cs typeface="Comic Sans MS"/>
              <a:sym typeface="Comic Sans MS"/>
            </a:endParaRPr>
          </a:p>
        </p:txBody>
      </p:sp>
      <p:pic>
        <p:nvPicPr>
          <p:cNvPr id="124" name="Google Shape;124;p22"/>
          <p:cNvPicPr preferRelativeResize="0"/>
          <p:nvPr/>
        </p:nvPicPr>
        <p:blipFill>
          <a:blip r:embed="rId3">
            <a:alphaModFix/>
          </a:blip>
          <a:stretch>
            <a:fillRect/>
          </a:stretch>
        </p:blipFill>
        <p:spPr>
          <a:xfrm>
            <a:off x="3372925" y="1836877"/>
            <a:ext cx="2204630" cy="1469753"/>
          </a:xfrm>
          <a:prstGeom prst="rect">
            <a:avLst/>
          </a:prstGeom>
          <a:noFill/>
          <a:ln>
            <a:noFill/>
          </a:ln>
        </p:spPr>
      </p:pic>
      <p:pic>
        <p:nvPicPr>
          <p:cNvPr id="125" name="Google Shape;125;p22"/>
          <p:cNvPicPr preferRelativeResize="0"/>
          <p:nvPr/>
        </p:nvPicPr>
        <p:blipFill>
          <a:blip r:embed="rId4">
            <a:alphaModFix/>
          </a:blip>
          <a:stretch>
            <a:fillRect/>
          </a:stretch>
        </p:blipFill>
        <p:spPr>
          <a:xfrm>
            <a:off x="5244775" y="2914150"/>
            <a:ext cx="1959667" cy="1469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Exhibitor Community Communication </a:t>
            </a:r>
            <a:endParaRPr dirty="0"/>
          </a:p>
        </p:txBody>
      </p:sp>
      <p:sp>
        <p:nvSpPr>
          <p:cNvPr id="131" name="Google Shape;131;p2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106999"/>
              </a:lnSpc>
              <a:spcBef>
                <a:spcPts val="0"/>
              </a:spcBef>
              <a:spcAft>
                <a:spcPts val="0"/>
              </a:spcAft>
              <a:buNone/>
            </a:pPr>
            <a:r>
              <a:rPr lang="en" sz="1400" u="sng" dirty="0">
                <a:solidFill>
                  <a:srgbClr val="000000"/>
                </a:solidFill>
                <a:latin typeface="Comic Sans MS"/>
                <a:ea typeface="Comic Sans MS"/>
                <a:cs typeface="Comic Sans MS"/>
                <a:sym typeface="Comic Sans MS"/>
              </a:rPr>
              <a:t>Buyer Letters</a:t>
            </a:r>
            <a:endParaRPr sz="1400" u="sng" dirty="0">
              <a:solidFill>
                <a:srgbClr val="000000"/>
              </a:solidFill>
              <a:latin typeface="Comic Sans MS"/>
              <a:ea typeface="Comic Sans MS"/>
              <a:cs typeface="Comic Sans MS"/>
              <a:sym typeface="Comic Sans MS"/>
            </a:endParaRPr>
          </a:p>
          <a:p>
            <a:pPr marL="0" lvl="0" indent="0" algn="l" rtl="0">
              <a:lnSpc>
                <a:spcPct val="106999"/>
              </a:lnSpc>
              <a:spcBef>
                <a:spcPts val="800"/>
              </a:spcBef>
              <a:spcAft>
                <a:spcPts val="0"/>
              </a:spcAft>
              <a:buNone/>
            </a:pPr>
            <a:r>
              <a:rPr lang="en" sz="1400" dirty="0">
                <a:solidFill>
                  <a:srgbClr val="000000"/>
                </a:solidFill>
                <a:latin typeface="Comic Sans MS"/>
                <a:ea typeface="Comic Sans MS"/>
                <a:cs typeface="Comic Sans MS"/>
                <a:sym typeface="Comic Sans MS"/>
              </a:rPr>
              <a:t>It is important that you communicate early to prospective buyers about your Market Goat Project.  Take the time to write them a thoughtful letter and include all the options buyers have for their purchase.  Many do not know that they can donate back to scholarship funds and the 4-H program.  They do not have to take a goat home!</a:t>
            </a:r>
            <a:endParaRPr sz="1400" dirty="0">
              <a:solidFill>
                <a:srgbClr val="000000"/>
              </a:solidFill>
              <a:latin typeface="Comic Sans MS"/>
              <a:ea typeface="Comic Sans MS"/>
              <a:cs typeface="Comic Sans MS"/>
              <a:sym typeface="Comic Sans MS"/>
            </a:endParaRPr>
          </a:p>
          <a:p>
            <a:pPr marL="0" lvl="0" indent="0" algn="l" rtl="0">
              <a:lnSpc>
                <a:spcPct val="106999"/>
              </a:lnSpc>
              <a:spcBef>
                <a:spcPts val="800"/>
              </a:spcBef>
              <a:spcAft>
                <a:spcPts val="0"/>
              </a:spcAft>
              <a:buNone/>
            </a:pPr>
            <a:endParaRPr sz="1400" dirty="0">
              <a:solidFill>
                <a:srgbClr val="000000"/>
              </a:solidFill>
              <a:latin typeface="Comic Sans MS"/>
              <a:ea typeface="Comic Sans MS"/>
              <a:cs typeface="Comic Sans MS"/>
              <a:sym typeface="Comic Sans MS"/>
            </a:endParaRPr>
          </a:p>
          <a:p>
            <a:pPr marL="0" lvl="0" indent="0" algn="l" rtl="0">
              <a:lnSpc>
                <a:spcPct val="106999"/>
              </a:lnSpc>
              <a:spcBef>
                <a:spcPts val="800"/>
              </a:spcBef>
              <a:spcAft>
                <a:spcPts val="0"/>
              </a:spcAft>
              <a:buNone/>
            </a:pPr>
            <a:r>
              <a:rPr lang="en" sz="1400" u="sng" dirty="0">
                <a:solidFill>
                  <a:srgbClr val="000000"/>
                </a:solidFill>
                <a:latin typeface="Comic Sans MS"/>
                <a:ea typeface="Comic Sans MS"/>
                <a:cs typeface="Comic Sans MS"/>
                <a:sym typeface="Comic Sans MS"/>
              </a:rPr>
              <a:t>Thank you letters</a:t>
            </a:r>
            <a:endParaRPr sz="1400" u="sng" dirty="0">
              <a:solidFill>
                <a:srgbClr val="000000"/>
              </a:solidFill>
              <a:latin typeface="Comic Sans MS"/>
              <a:ea typeface="Comic Sans MS"/>
              <a:cs typeface="Comic Sans MS"/>
              <a:sym typeface="Comic Sans MS"/>
            </a:endParaRPr>
          </a:p>
          <a:p>
            <a:pPr marL="0" lvl="0" indent="0" algn="l" rtl="0">
              <a:lnSpc>
                <a:spcPct val="106999"/>
              </a:lnSpc>
              <a:spcBef>
                <a:spcPts val="800"/>
              </a:spcBef>
              <a:spcAft>
                <a:spcPts val="0"/>
              </a:spcAft>
              <a:buNone/>
            </a:pPr>
            <a:r>
              <a:rPr lang="en" sz="1400" dirty="0">
                <a:solidFill>
                  <a:srgbClr val="000000"/>
                </a:solidFill>
                <a:latin typeface="Comic Sans MS"/>
                <a:ea typeface="Comic Sans MS"/>
                <a:cs typeface="Comic Sans MS"/>
                <a:sym typeface="Comic Sans MS"/>
              </a:rPr>
              <a:t>All prizes will have an address label attached to them; make sure you write a thank you to prize donors. This is polite, respectful, and helps ensure future donations.</a:t>
            </a:r>
            <a:endParaRPr sz="1400" dirty="0">
              <a:solidFill>
                <a:srgbClr val="000000"/>
              </a:solidFill>
              <a:latin typeface="Comic Sans MS"/>
              <a:ea typeface="Comic Sans MS"/>
              <a:cs typeface="Comic Sans MS"/>
              <a:sym typeface="Comic Sans MS"/>
            </a:endParaRPr>
          </a:p>
          <a:p>
            <a:pPr marL="0" lvl="0" indent="0" algn="l" rtl="0">
              <a:lnSpc>
                <a:spcPct val="106999"/>
              </a:lnSpc>
              <a:spcBef>
                <a:spcPts val="800"/>
              </a:spcBef>
              <a:spcAft>
                <a:spcPts val="0"/>
              </a:spcAft>
              <a:buNone/>
            </a:pPr>
            <a:endParaRPr sz="1400" dirty="0">
              <a:solidFill>
                <a:srgbClr val="000000"/>
              </a:solidFill>
              <a:latin typeface="Comic Sans MS"/>
              <a:ea typeface="Comic Sans MS"/>
              <a:cs typeface="Comic Sans MS"/>
              <a:sym typeface="Comic Sans MS"/>
            </a:endParaRPr>
          </a:p>
          <a:p>
            <a:pPr marL="0" lvl="0" indent="0" algn="l" rtl="0">
              <a:spcBef>
                <a:spcPts val="800"/>
              </a:spcBef>
              <a:spcAft>
                <a:spcPts val="1600"/>
              </a:spcAft>
              <a:buNone/>
            </a:pPr>
            <a:endParaRPr sz="1400" dirty="0">
              <a:latin typeface="Comic Sans MS"/>
              <a:ea typeface="Comic Sans MS"/>
              <a:cs typeface="Comic Sans MS"/>
              <a:sym typeface="Comic Sans MS"/>
            </a:endParaRPr>
          </a:p>
        </p:txBody>
      </p:sp>
      <p:pic>
        <p:nvPicPr>
          <p:cNvPr id="132" name="Google Shape;132;p23"/>
          <p:cNvPicPr preferRelativeResize="0"/>
          <p:nvPr/>
        </p:nvPicPr>
        <p:blipFill>
          <a:blip r:embed="rId3">
            <a:alphaModFix/>
          </a:blip>
          <a:stretch>
            <a:fillRect/>
          </a:stretch>
        </p:blipFill>
        <p:spPr>
          <a:xfrm>
            <a:off x="5815075" y="3474271"/>
            <a:ext cx="3093800" cy="1614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Release TIme</a:t>
            </a:r>
            <a:endParaRPr/>
          </a:p>
        </p:txBody>
      </p:sp>
      <p:sp>
        <p:nvSpPr>
          <p:cNvPr id="138" name="Google Shape;138;p2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400" dirty="0">
                <a:solidFill>
                  <a:srgbClr val="000000"/>
                </a:solidFill>
                <a:latin typeface="Comic Sans MS"/>
                <a:ea typeface="Comic Sans MS"/>
                <a:cs typeface="Comic Sans MS"/>
                <a:sym typeface="Comic Sans MS"/>
              </a:rPr>
              <a:t>Your goats are released at the conclusion of the market show. You must take animals home that are not in the sale.  They need to be removed from the fairgrounds – day and time to be announced. Make sure you do not remove the sale animal from the fairground. If you take the animal home, you cannot bring it back and it will be removed from the sale.  Your pen must be cleaned and checked by one of the goat superintendents before you leave.  Remember to take all your belongings home.</a:t>
            </a:r>
          </a:p>
          <a:p>
            <a:pPr marL="0" lvl="0" indent="0" algn="l" rtl="0">
              <a:lnSpc>
                <a:spcPct val="200000"/>
              </a:lnSpc>
              <a:spcBef>
                <a:spcPts val="0"/>
              </a:spcBef>
              <a:spcAft>
                <a:spcPts val="0"/>
              </a:spcAft>
              <a:buNone/>
            </a:pPr>
            <a:r>
              <a:rPr lang="en" sz="1400" dirty="0">
                <a:solidFill>
                  <a:srgbClr val="000000"/>
                </a:solidFill>
                <a:latin typeface="Comic Sans MS"/>
                <a:ea typeface="Comic Sans MS"/>
                <a:cs typeface="Comic Sans MS"/>
                <a:sym typeface="Comic Sans MS"/>
              </a:rPr>
              <a:t>		*This information is subject to change.</a:t>
            </a:r>
            <a:endParaRPr sz="1400" dirty="0">
              <a:solidFill>
                <a:srgbClr val="000000"/>
              </a:solidFill>
              <a:latin typeface="Comic Sans MS"/>
              <a:ea typeface="Comic Sans MS"/>
              <a:cs typeface="Comic Sans MS"/>
              <a:sym typeface="Comic Sans MS"/>
            </a:endParaRPr>
          </a:p>
          <a:p>
            <a:pPr marL="0" lvl="0" indent="0" algn="l" rtl="0">
              <a:spcBef>
                <a:spcPts val="800"/>
              </a:spcBef>
              <a:spcAft>
                <a:spcPts val="1600"/>
              </a:spcAft>
              <a:buNone/>
            </a:pPr>
            <a:endParaRPr dirty="0"/>
          </a:p>
        </p:txBody>
      </p:sp>
      <p:pic>
        <p:nvPicPr>
          <p:cNvPr id="139" name="Google Shape;139;p24"/>
          <p:cNvPicPr preferRelativeResize="0"/>
          <p:nvPr/>
        </p:nvPicPr>
        <p:blipFill>
          <a:blip r:embed="rId3">
            <a:alphaModFix/>
          </a:blip>
          <a:stretch>
            <a:fillRect/>
          </a:stretch>
        </p:blipFill>
        <p:spPr>
          <a:xfrm rot="1262399">
            <a:off x="240473" y="3429004"/>
            <a:ext cx="1661450" cy="1648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Livestock Sale Requirements</a:t>
            </a:r>
            <a:endParaRPr/>
          </a:p>
        </p:txBody>
      </p:sp>
      <p:sp>
        <p:nvSpPr>
          <p:cNvPr id="145" name="Google Shape;145;p25"/>
          <p:cNvSpPr txBox="1">
            <a:spLocks noGrp="1"/>
          </p:cNvSpPr>
          <p:nvPr>
            <p:ph type="body" idx="1"/>
          </p:nvPr>
        </p:nvSpPr>
        <p:spPr>
          <a:xfrm>
            <a:off x="311700" y="948784"/>
            <a:ext cx="8520600" cy="3901865"/>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dirty="0">
                <a:solidFill>
                  <a:srgbClr val="000000"/>
                </a:solidFill>
                <a:latin typeface="Comic Sans MS"/>
                <a:ea typeface="Comic Sans MS"/>
                <a:cs typeface="Comic Sans MS"/>
                <a:sym typeface="Comic Sans MS"/>
              </a:rPr>
              <a:t>Market Goats must have a Rate of Gain of .2 pounds per day and weigh at least 70 pounds to be eligible for the Livestock Sale, </a:t>
            </a:r>
            <a:r>
              <a:rPr lang="en" sz="1200" b="1" dirty="0">
                <a:solidFill>
                  <a:srgbClr val="000000"/>
                </a:solidFill>
                <a:latin typeface="Comic Sans MS"/>
                <a:ea typeface="Comic Sans MS"/>
                <a:cs typeface="Comic Sans MS"/>
                <a:sym typeface="Comic Sans MS"/>
              </a:rPr>
              <a:t>with the exception of the 2023 fair season</a:t>
            </a:r>
            <a:r>
              <a:rPr lang="en" sz="1200" dirty="0">
                <a:solidFill>
                  <a:srgbClr val="000000"/>
                </a:solidFill>
                <a:latin typeface="Comic Sans MS"/>
                <a:ea typeface="Comic Sans MS"/>
                <a:cs typeface="Comic Sans MS"/>
                <a:sym typeface="Comic Sans MS"/>
              </a:rPr>
              <a:t>. </a:t>
            </a:r>
          </a:p>
          <a:p>
            <a:pPr marL="0" lvl="0" indent="0" algn="l" rtl="0">
              <a:lnSpc>
                <a:spcPct val="200000"/>
              </a:lnSpc>
              <a:spcBef>
                <a:spcPts val="0"/>
              </a:spcBef>
              <a:spcAft>
                <a:spcPts val="0"/>
              </a:spcAft>
              <a:buNone/>
            </a:pPr>
            <a:r>
              <a:rPr lang="en" sz="1200" dirty="0">
                <a:solidFill>
                  <a:srgbClr val="000000"/>
                </a:solidFill>
                <a:latin typeface="Comic Sans MS"/>
                <a:ea typeface="Comic Sans MS"/>
                <a:cs typeface="Comic Sans MS"/>
                <a:sym typeface="Comic Sans MS"/>
              </a:rPr>
              <a:t>Exhibitors must:</a:t>
            </a:r>
            <a:endParaRPr sz="1200" dirty="0">
              <a:solidFill>
                <a:srgbClr val="000000"/>
              </a:solidFill>
              <a:latin typeface="Comic Sans MS"/>
              <a:ea typeface="Comic Sans MS"/>
              <a:cs typeface="Comic Sans MS"/>
              <a:sym typeface="Comic Sans MS"/>
            </a:endParaRPr>
          </a:p>
          <a:p>
            <a:pPr marL="0" lvl="0" indent="0" algn="l" rtl="0">
              <a:lnSpc>
                <a:spcPct val="200000"/>
              </a:lnSpc>
              <a:spcBef>
                <a:spcPts val="800"/>
              </a:spcBef>
              <a:spcAft>
                <a:spcPts val="0"/>
              </a:spcAft>
              <a:buNone/>
            </a:pPr>
            <a:r>
              <a:rPr lang="en" sz="1200" dirty="0">
                <a:solidFill>
                  <a:srgbClr val="000000"/>
                </a:solidFill>
                <a:latin typeface="Comic Sans MS"/>
                <a:ea typeface="Comic Sans MS"/>
                <a:cs typeface="Comic Sans MS"/>
                <a:sym typeface="Comic Sans MS"/>
              </a:rPr>
              <a:t> 1) have completed a project record sheet on last year's project, </a:t>
            </a:r>
            <a:endParaRPr sz="1200" dirty="0">
              <a:solidFill>
                <a:srgbClr val="000000"/>
              </a:solidFill>
              <a:latin typeface="Comic Sans MS"/>
              <a:ea typeface="Comic Sans MS"/>
              <a:cs typeface="Comic Sans MS"/>
              <a:sym typeface="Comic Sans MS"/>
            </a:endParaRPr>
          </a:p>
          <a:p>
            <a:pPr marL="0" lvl="0" indent="0" algn="l" rtl="0">
              <a:lnSpc>
                <a:spcPct val="200000"/>
              </a:lnSpc>
              <a:spcBef>
                <a:spcPts val="800"/>
              </a:spcBef>
              <a:spcAft>
                <a:spcPts val="0"/>
              </a:spcAft>
              <a:buNone/>
            </a:pPr>
            <a:r>
              <a:rPr lang="en" sz="1200" dirty="0">
                <a:solidFill>
                  <a:srgbClr val="000000"/>
                </a:solidFill>
                <a:latin typeface="Comic Sans MS"/>
                <a:ea typeface="Comic Sans MS"/>
                <a:cs typeface="Comic Sans MS"/>
                <a:sym typeface="Comic Sans MS"/>
              </a:rPr>
              <a:t>2) </a:t>
            </a:r>
            <a:r>
              <a:rPr lang="en-US" sz="1200" dirty="0" err="1">
                <a:solidFill>
                  <a:srgbClr val="000000"/>
                </a:solidFill>
                <a:latin typeface="Comic Sans MS"/>
                <a:ea typeface="Comic Sans MS"/>
                <a:cs typeface="Comic Sans MS"/>
                <a:sym typeface="Comic Sans MS"/>
              </a:rPr>
              <a:t>si</a:t>
            </a:r>
            <a:r>
              <a:rPr lang="en" sz="1200" dirty="0" err="1">
                <a:solidFill>
                  <a:srgbClr val="000000"/>
                </a:solidFill>
                <a:latin typeface="Comic Sans MS"/>
                <a:ea typeface="Comic Sans MS"/>
                <a:cs typeface="Comic Sans MS"/>
                <a:sym typeface="Comic Sans MS"/>
              </a:rPr>
              <a:t>gn</a:t>
            </a:r>
            <a:r>
              <a:rPr lang="en" sz="1200" dirty="0">
                <a:solidFill>
                  <a:srgbClr val="000000"/>
                </a:solidFill>
                <a:latin typeface="Comic Sans MS"/>
                <a:ea typeface="Comic Sans MS"/>
                <a:cs typeface="Comic Sans MS"/>
                <a:sym typeface="Comic Sans MS"/>
              </a:rPr>
              <a:t> and </a:t>
            </a:r>
            <a:r>
              <a:rPr lang="en" sz="1200" dirty="0" err="1">
                <a:solidFill>
                  <a:srgbClr val="000000"/>
                </a:solidFill>
                <a:latin typeface="Comic Sans MS"/>
                <a:ea typeface="Comic Sans MS"/>
                <a:cs typeface="Comic Sans MS"/>
                <a:sym typeface="Comic Sans MS"/>
              </a:rPr>
              <a:t>retu</a:t>
            </a:r>
            <a:r>
              <a:rPr lang="en-US" sz="1200" dirty="0" err="1">
                <a:solidFill>
                  <a:srgbClr val="000000"/>
                </a:solidFill>
                <a:latin typeface="Comic Sans MS"/>
                <a:ea typeface="Comic Sans MS"/>
                <a:cs typeface="Comic Sans MS"/>
                <a:sym typeface="Comic Sans MS"/>
              </a:rPr>
              <a:t>rn</a:t>
            </a:r>
            <a:r>
              <a:rPr lang="en" sz="1200" dirty="0">
                <a:solidFill>
                  <a:srgbClr val="000000"/>
                </a:solidFill>
                <a:latin typeface="Comic Sans MS"/>
                <a:ea typeface="Comic Sans MS"/>
                <a:cs typeface="Comic Sans MS"/>
                <a:sym typeface="Comic Sans MS"/>
              </a:rPr>
              <a:t> the Commitment to Deliver Livestock Sale Animal to Processor form</a:t>
            </a:r>
          </a:p>
          <a:p>
            <a:pPr marL="0" lvl="0" indent="0" algn="l" rtl="0">
              <a:lnSpc>
                <a:spcPct val="200000"/>
              </a:lnSpc>
              <a:spcBef>
                <a:spcPts val="800"/>
              </a:spcBef>
              <a:spcAft>
                <a:spcPts val="0"/>
              </a:spcAft>
              <a:buNone/>
            </a:pPr>
            <a:r>
              <a:rPr lang="en" sz="1200" dirty="0">
                <a:solidFill>
                  <a:srgbClr val="000000"/>
                </a:solidFill>
                <a:latin typeface="Comic Sans MS"/>
                <a:ea typeface="Comic Sans MS"/>
                <a:cs typeface="Comic Sans MS"/>
                <a:sym typeface="Comic Sans MS"/>
              </a:rPr>
              <a:t>3) participate in fitting and showing </a:t>
            </a:r>
            <a:endParaRPr sz="1200" dirty="0">
              <a:solidFill>
                <a:srgbClr val="000000"/>
              </a:solidFill>
              <a:latin typeface="Comic Sans MS"/>
              <a:ea typeface="Comic Sans MS"/>
              <a:cs typeface="Comic Sans MS"/>
              <a:sym typeface="Comic Sans MS"/>
            </a:endParaRPr>
          </a:p>
          <a:p>
            <a:pPr marL="0" lvl="0" indent="0" algn="l" rtl="0">
              <a:lnSpc>
                <a:spcPct val="200000"/>
              </a:lnSpc>
              <a:spcBef>
                <a:spcPts val="800"/>
              </a:spcBef>
              <a:spcAft>
                <a:spcPts val="0"/>
              </a:spcAft>
              <a:buNone/>
            </a:pPr>
            <a:r>
              <a:rPr lang="en" sz="1200" dirty="0">
                <a:solidFill>
                  <a:srgbClr val="000000"/>
                </a:solidFill>
                <a:latin typeface="Comic Sans MS"/>
                <a:ea typeface="Comic Sans MS"/>
                <a:cs typeface="Comic Sans MS"/>
                <a:sym typeface="Comic Sans MS"/>
              </a:rPr>
              <a:t>3) first time 4-Hers, regardless of their age who are new to showing goats, and ALL new, incoming junior exhibitors must have attended a species workshop to be eligible to sell an animal in the livestock sale. </a:t>
            </a:r>
            <a:endParaRPr sz="1200" dirty="0">
              <a:solidFill>
                <a:srgbClr val="000000"/>
              </a:solidFill>
              <a:latin typeface="Comic Sans MS"/>
              <a:ea typeface="Comic Sans MS"/>
              <a:cs typeface="Comic Sans MS"/>
              <a:sym typeface="Comic Sans MS"/>
            </a:endParaRPr>
          </a:p>
          <a:p>
            <a:pPr marL="0" lvl="0" indent="0">
              <a:lnSpc>
                <a:spcPct val="200000"/>
              </a:lnSpc>
              <a:spcBef>
                <a:spcPts val="800"/>
              </a:spcBef>
              <a:spcAft>
                <a:spcPts val="1600"/>
              </a:spcAft>
              <a:buNone/>
            </a:pPr>
            <a:r>
              <a:rPr lang="en-US" sz="1200" dirty="0">
                <a:solidFill>
                  <a:schemeClr val="accent1"/>
                </a:solidFill>
                <a:latin typeface="Comic Sans MS" panose="030F0902030302020204" pitchFamily="66" charset="0"/>
              </a:rPr>
              <a:t>The judge will grade and select animals for the sale.</a:t>
            </a:r>
            <a:endParaRPr sz="1200" dirty="0">
              <a:solidFill>
                <a:schemeClr val="accent1"/>
              </a:solidFill>
              <a:latin typeface="Comic Sans MS" panose="030F0902030302020204" pitchFamily="66" charset="0"/>
              <a:ea typeface="Comic Sans MS"/>
              <a:cs typeface="Comic Sans MS"/>
              <a:sym typeface="Comic Sans MS"/>
            </a:endParaRPr>
          </a:p>
        </p:txBody>
      </p:sp>
      <p:pic>
        <p:nvPicPr>
          <p:cNvPr id="146" name="Google Shape;146;p25"/>
          <p:cNvPicPr preferRelativeResize="0"/>
          <p:nvPr/>
        </p:nvPicPr>
        <p:blipFill>
          <a:blip r:embed="rId3">
            <a:alphaModFix/>
          </a:blip>
          <a:stretch>
            <a:fillRect/>
          </a:stretch>
        </p:blipFill>
        <p:spPr>
          <a:xfrm rot="1767117">
            <a:off x="6953251" y="1632244"/>
            <a:ext cx="1497350" cy="1497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00" y="3690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Livestock Sale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2" name="Google Shape;152;p2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You must be at your pen in advance of the sale of your goat.  </a:t>
            </a:r>
            <a:endParaRPr sz="1400" dirty="0">
              <a:solidFill>
                <a:srgbClr val="000000"/>
              </a:solidFill>
              <a:latin typeface="Comic Sans MS"/>
              <a:ea typeface="Comic Sans MS"/>
              <a:cs typeface="Comic Sans MS"/>
              <a:sym typeface="Comic Sans MS"/>
            </a:endParaRPr>
          </a:p>
          <a:p>
            <a:pPr marL="457200" lvl="0" indent="-317500" algn="l" rtl="0">
              <a:lnSpc>
                <a:spcPct val="20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About half of the goats are sold toward the beginning of the livestock sale and the other half or so sell toward the middle of the sale. </a:t>
            </a:r>
            <a:endParaRPr sz="1400" dirty="0">
              <a:solidFill>
                <a:srgbClr val="000000"/>
              </a:solidFill>
              <a:latin typeface="Comic Sans MS"/>
              <a:ea typeface="Comic Sans MS"/>
              <a:cs typeface="Comic Sans MS"/>
              <a:sym typeface="Comic Sans MS"/>
            </a:endParaRPr>
          </a:p>
          <a:p>
            <a:pPr marL="457200" lvl="0" indent="-317500" algn="l" rtl="0">
              <a:lnSpc>
                <a:spcPct val="20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We will come to get you at your pens and walk over together as a group, to line up for the sale. </a:t>
            </a:r>
            <a:endParaRPr sz="1400" dirty="0">
              <a:solidFill>
                <a:srgbClr val="000000"/>
              </a:solidFill>
              <a:latin typeface="Comic Sans MS"/>
              <a:ea typeface="Comic Sans MS"/>
              <a:cs typeface="Comic Sans MS"/>
              <a:sym typeface="Comic Sans MS"/>
            </a:endParaRPr>
          </a:p>
          <a:p>
            <a:pPr marL="457200" lvl="0" indent="-317500" algn="l" rtl="0">
              <a:lnSpc>
                <a:spcPct val="20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You will need your goat's show collar. </a:t>
            </a:r>
            <a:endParaRPr sz="1400" dirty="0">
              <a:solidFill>
                <a:srgbClr val="000000"/>
              </a:solidFill>
              <a:latin typeface="Comic Sans MS"/>
              <a:ea typeface="Comic Sans MS"/>
              <a:cs typeface="Comic Sans MS"/>
              <a:sym typeface="Comic Sans MS"/>
            </a:endParaRPr>
          </a:p>
          <a:p>
            <a:pPr marL="457200" lvl="0" indent="-317500" algn="l" rtl="0">
              <a:lnSpc>
                <a:spcPct val="200000"/>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You and your goat will have your picture taken with your buyer immediately after.</a:t>
            </a:r>
            <a:endParaRPr sz="1400" dirty="0">
              <a:solidFill>
                <a:srgbClr val="000000"/>
              </a:solidFill>
              <a:latin typeface="Comic Sans MS"/>
              <a:ea typeface="Comic Sans MS"/>
              <a:cs typeface="Comic Sans MS"/>
              <a:sym typeface="Comic Sans MS"/>
            </a:endParaRPr>
          </a:p>
          <a:p>
            <a:pPr marL="0" lvl="0" indent="0" algn="l" rtl="0">
              <a:lnSpc>
                <a:spcPct val="200000"/>
              </a:lnSpc>
              <a:spcBef>
                <a:spcPts val="800"/>
              </a:spcBef>
              <a:spcAft>
                <a:spcPts val="1600"/>
              </a:spcAft>
              <a:buNone/>
            </a:pPr>
            <a:endParaRPr sz="1400" dirty="0">
              <a:latin typeface="Comic Sans MS"/>
              <a:ea typeface="Comic Sans MS"/>
              <a:cs typeface="Comic Sans MS"/>
              <a:sym typeface="Comic Sans MS"/>
            </a:endParaRPr>
          </a:p>
        </p:txBody>
      </p:sp>
      <p:pic>
        <p:nvPicPr>
          <p:cNvPr id="153" name="Google Shape;153;p26"/>
          <p:cNvPicPr preferRelativeResize="0"/>
          <p:nvPr/>
        </p:nvPicPr>
        <p:blipFill>
          <a:blip r:embed="rId3">
            <a:alphaModFix/>
          </a:blip>
          <a:stretch>
            <a:fillRect/>
          </a:stretch>
        </p:blipFill>
        <p:spPr>
          <a:xfrm>
            <a:off x="634525" y="130275"/>
            <a:ext cx="1394827" cy="1170050"/>
          </a:xfrm>
          <a:prstGeom prst="rect">
            <a:avLst/>
          </a:prstGeom>
          <a:noFill/>
          <a:ln>
            <a:noFill/>
          </a:ln>
        </p:spPr>
      </p:pic>
      <p:pic>
        <p:nvPicPr>
          <p:cNvPr id="154" name="Google Shape;154;p26"/>
          <p:cNvPicPr preferRelativeResize="0"/>
          <p:nvPr/>
        </p:nvPicPr>
        <p:blipFill rotWithShape="1">
          <a:blip r:embed="rId4">
            <a:alphaModFix/>
          </a:blip>
          <a:srcRect l="20808" t="34146" r="22398" b="13418"/>
          <a:stretch/>
        </p:blipFill>
        <p:spPr>
          <a:xfrm>
            <a:off x="7726100" y="3363900"/>
            <a:ext cx="1225200" cy="1508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Paperwork Requirements</a:t>
            </a:r>
            <a:endParaRPr dirty="0"/>
          </a:p>
        </p:txBody>
      </p:sp>
      <p:sp>
        <p:nvSpPr>
          <p:cNvPr id="166" name="Google Shape;166;p2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914400" lvl="0" indent="0" algn="l" rtl="0">
              <a:lnSpc>
                <a:spcPct val="150000"/>
              </a:lnSpc>
              <a:spcBef>
                <a:spcPts val="0"/>
              </a:spcBef>
              <a:spcAft>
                <a:spcPts val="0"/>
              </a:spcAft>
              <a:buNone/>
            </a:pP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Animal Husbandry and Quality Assurance must be completed by July 2023 to be eligible for the 2023 fair.  This must be complete by any new/novice showman and if you are moving into a new age division (junior to intermediate, intermediate to senior). AHQA can be found at: </a:t>
            </a:r>
            <a:r>
              <a:rPr lang="en" sz="1300" u="sng" dirty="0">
                <a:solidFill>
                  <a:schemeClr val="hlink"/>
                </a:solidFill>
                <a:latin typeface="Arial"/>
                <a:ea typeface="Arial"/>
                <a:cs typeface="Arial"/>
                <a:sym typeface="Arial"/>
                <a:hlinkClick r:id="rId3"/>
              </a:rPr>
              <a:t>https://ahqa.umd.edu/</a:t>
            </a:r>
            <a:r>
              <a:rPr lang="en" sz="1600" u="sng" dirty="0">
                <a:solidFill>
                  <a:schemeClr val="hlink"/>
                </a:solidFill>
                <a:latin typeface="Comic Sans MS"/>
                <a:ea typeface="Comic Sans MS"/>
                <a:cs typeface="Comic Sans MS"/>
                <a:sym typeface="Comic Sans MS"/>
                <a:hlinkClick r:id="rId3"/>
              </a:rPr>
              <a:t> </a:t>
            </a:r>
            <a:endParaRPr dirty="0"/>
          </a:p>
          <a:p>
            <a:pPr marL="457200" lvl="0" indent="0" algn="l" rtl="0">
              <a:lnSpc>
                <a:spcPct val="150000"/>
              </a:lnSpc>
              <a:spcBef>
                <a:spcPts val="0"/>
              </a:spcBef>
              <a:spcAft>
                <a:spcPts val="0"/>
              </a:spcAft>
              <a:buNone/>
            </a:pPr>
            <a:r>
              <a:rPr lang="en" sz="1600" u="sng" dirty="0">
                <a:solidFill>
                  <a:schemeClr val="hlink"/>
                </a:solidFill>
                <a:latin typeface="Comic Sans MS"/>
                <a:ea typeface="Comic Sans MS"/>
                <a:cs typeface="Comic Sans MS"/>
                <a:sym typeface="Comic Sans MS"/>
                <a:hlinkClick r:id="rId3"/>
              </a:rPr>
              <a:t> </a:t>
            </a:r>
            <a:endParaRPr sz="1600" dirty="0">
              <a:solidFill>
                <a:srgbClr val="000000"/>
              </a:solidFill>
              <a:latin typeface="Comic Sans MS"/>
              <a:ea typeface="Comic Sans MS"/>
              <a:cs typeface="Comic Sans MS"/>
              <a:sym typeface="Comic Sans MS"/>
            </a:endParaRPr>
          </a:p>
          <a:p>
            <a:pPr marL="457200" lvl="0" indent="-311150" algn="l" rtl="0">
              <a:lnSpc>
                <a:spcPct val="150000"/>
              </a:lnSpc>
              <a:spcBef>
                <a:spcPts val="0"/>
              </a:spcBef>
              <a:spcAft>
                <a:spcPts val="0"/>
              </a:spcAft>
              <a:buClr>
                <a:srgbClr val="000000"/>
              </a:buClr>
              <a:buSzPts val="1300"/>
              <a:buFont typeface="Comic Sans MS"/>
              <a:buChar char="●"/>
            </a:pPr>
            <a:r>
              <a:rPr lang="en" sz="1300" dirty="0">
                <a:solidFill>
                  <a:srgbClr val="000000"/>
                </a:solidFill>
                <a:latin typeface="Comic Sans MS"/>
                <a:ea typeface="Comic Sans MS"/>
                <a:cs typeface="Comic Sans MS"/>
                <a:sym typeface="Comic Sans MS"/>
              </a:rPr>
              <a:t>Carroll County 4-H/FFA Fair Entries are due by June 10, 2023, 11:59pm.  Entries can be completed at </a:t>
            </a:r>
            <a:r>
              <a:rPr lang="en" sz="1300" u="sng" dirty="0">
                <a:solidFill>
                  <a:schemeClr val="hlink"/>
                </a:solidFill>
                <a:latin typeface="Comic Sans MS"/>
                <a:ea typeface="Comic Sans MS"/>
                <a:cs typeface="Comic Sans MS"/>
                <a:sym typeface="Comic Sans MS"/>
                <a:hlinkClick r:id="rId4"/>
              </a:rPr>
              <a:t>www.carrollcountyfair.com</a:t>
            </a:r>
            <a:endParaRPr sz="1400" dirty="0">
              <a:solidFill>
                <a:srgbClr val="000000"/>
              </a:solidFill>
              <a:latin typeface="Comic Sans MS"/>
              <a:ea typeface="Comic Sans MS"/>
              <a:cs typeface="Comic Sans MS"/>
              <a:sym typeface="Comic Sans MS"/>
            </a:endParaRPr>
          </a:p>
          <a:p>
            <a:pPr marL="0" lvl="0" indent="0" algn="l" rtl="0">
              <a:spcBef>
                <a:spcPts val="800"/>
              </a:spcBef>
              <a:spcAft>
                <a:spcPts val="1600"/>
              </a:spcAft>
              <a:buNone/>
            </a:pPr>
            <a:endParaRPr sz="1400" dirty="0">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00" y="3690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Take the quiz</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52" name="Google Shape;152;p26"/>
          <p:cNvSpPr txBox="1">
            <a:spLocks noGrp="1"/>
          </p:cNvSpPr>
          <p:nvPr>
            <p:ph type="body" idx="1"/>
          </p:nvPr>
        </p:nvSpPr>
        <p:spPr>
          <a:xfrm>
            <a:off x="508196" y="941331"/>
            <a:ext cx="8520600" cy="3340200"/>
          </a:xfrm>
          <a:prstGeom prst="rect">
            <a:avLst/>
          </a:prstGeom>
        </p:spPr>
        <p:txBody>
          <a:bodyPr spcFirstLastPara="1" wrap="square" lIns="91425" tIns="91425" rIns="91425" bIns="91425" anchor="t" anchorCtr="0">
            <a:noAutofit/>
          </a:bodyPr>
          <a:lstStyle/>
          <a:p>
            <a:pPr marL="0" lvl="0" indent="0" algn="l" rtl="0">
              <a:lnSpc>
                <a:spcPct val="200000"/>
              </a:lnSpc>
              <a:spcBef>
                <a:spcPts val="800"/>
              </a:spcBef>
              <a:spcAft>
                <a:spcPts val="1600"/>
              </a:spcAft>
              <a:buNone/>
            </a:pPr>
            <a:r>
              <a:rPr lang="en-US" sz="1400" dirty="0">
                <a:latin typeface="Comic Sans MS"/>
                <a:ea typeface="Comic Sans MS"/>
                <a:cs typeface="Comic Sans MS"/>
                <a:sym typeface="Comic Sans MS"/>
                <a:hlinkClick r:id="rId3"/>
              </a:rPr>
              <a:t>Click here to take the quiz</a:t>
            </a:r>
            <a:r>
              <a:rPr lang="en-US" sz="1400" dirty="0">
                <a:latin typeface="Comic Sans MS"/>
                <a:ea typeface="Comic Sans MS"/>
                <a:cs typeface="Comic Sans MS"/>
                <a:sym typeface="Comic Sans MS"/>
              </a:rPr>
              <a:t> </a:t>
            </a:r>
            <a:endParaRPr sz="1400" dirty="0">
              <a:latin typeface="Comic Sans MS"/>
              <a:ea typeface="Comic Sans MS"/>
              <a:cs typeface="Comic Sans MS"/>
              <a:sym typeface="Comic Sans MS"/>
            </a:endParaRPr>
          </a:p>
        </p:txBody>
      </p:sp>
      <p:pic>
        <p:nvPicPr>
          <p:cNvPr id="1026" name="Picture 2" descr="Relax Ive Goat This Distressed Design for Lovers of Goats Digital Art by  Hope and Hobby - Pixels">
            <a:extLst>
              <a:ext uri="{FF2B5EF4-FFF2-40B4-BE49-F238E27FC236}">
                <a16:creationId xmlns:a16="http://schemas.microsoft.com/office/drawing/2014/main" id="{C1023DC7-8416-8010-080D-C419BB3AE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304" y="369050"/>
            <a:ext cx="26035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dge quiz October 2022 is over. And the answer is... - Funbridge Blog">
            <a:extLst>
              <a:ext uri="{FF2B5EF4-FFF2-40B4-BE49-F238E27FC236}">
                <a16:creationId xmlns:a16="http://schemas.microsoft.com/office/drawing/2014/main" id="{AD72AD90-3CBA-F4E8-7903-3CAA9C900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183" y="2147931"/>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6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this works...</a:t>
            </a:r>
            <a:endParaRPr/>
          </a:p>
        </p:txBody>
      </p:sp>
      <p:sp>
        <p:nvSpPr>
          <p:cNvPr id="65" name="Google Shape;65;p1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Font typeface="Comic Sans MS"/>
              <a:buChar char="●"/>
            </a:pPr>
            <a:r>
              <a:rPr lang="en" dirty="0">
                <a:solidFill>
                  <a:srgbClr val="000000"/>
                </a:solidFill>
                <a:latin typeface="Comic Sans MS"/>
                <a:ea typeface="Comic Sans MS"/>
                <a:cs typeface="Comic Sans MS"/>
                <a:sym typeface="Comic Sans MS"/>
              </a:rPr>
              <a:t>Read carefully through all the slides</a:t>
            </a:r>
            <a:endParaRPr dirty="0">
              <a:solidFill>
                <a:srgbClr val="000000"/>
              </a:solidFill>
              <a:latin typeface="Comic Sans MS"/>
              <a:ea typeface="Comic Sans MS"/>
              <a:cs typeface="Comic Sans MS"/>
              <a:sym typeface="Comic Sans MS"/>
            </a:endParaRPr>
          </a:p>
          <a:p>
            <a:pPr marL="457200" lvl="0" indent="-342900" algn="l" rtl="0">
              <a:lnSpc>
                <a:spcPct val="150000"/>
              </a:lnSpc>
              <a:spcBef>
                <a:spcPts val="0"/>
              </a:spcBef>
              <a:spcAft>
                <a:spcPts val="0"/>
              </a:spcAft>
              <a:buClr>
                <a:srgbClr val="000000"/>
              </a:buClr>
              <a:buSzPts val="1800"/>
              <a:buFont typeface="Comic Sans MS"/>
              <a:buChar char="●"/>
            </a:pPr>
            <a:r>
              <a:rPr lang="en" dirty="0">
                <a:solidFill>
                  <a:srgbClr val="000000"/>
                </a:solidFill>
                <a:latin typeface="Comic Sans MS"/>
                <a:ea typeface="Comic Sans MS"/>
                <a:cs typeface="Comic Sans MS"/>
                <a:sym typeface="Comic Sans MS"/>
              </a:rPr>
              <a:t>Complete one quiz per household at the end of the presentation (though the link provided).  Provide the names of all the Meat Goat exhibitors in your household.</a:t>
            </a:r>
            <a:endParaRPr dirty="0">
              <a:solidFill>
                <a:srgbClr val="000000"/>
              </a:solidFill>
              <a:latin typeface="Comic Sans MS"/>
              <a:ea typeface="Comic Sans MS"/>
              <a:cs typeface="Comic Sans MS"/>
              <a:sym typeface="Comic Sans MS"/>
            </a:endParaRPr>
          </a:p>
          <a:p>
            <a:pPr marL="457200" lvl="0" indent="-342900" algn="l" rtl="0">
              <a:lnSpc>
                <a:spcPct val="150000"/>
              </a:lnSpc>
              <a:spcBef>
                <a:spcPts val="0"/>
              </a:spcBef>
              <a:spcAft>
                <a:spcPts val="0"/>
              </a:spcAft>
              <a:buClr>
                <a:srgbClr val="000000"/>
              </a:buClr>
              <a:buSzPts val="1800"/>
              <a:buFont typeface="Comic Sans MS"/>
              <a:buChar char="●"/>
            </a:pPr>
            <a:r>
              <a:rPr lang="en" dirty="0">
                <a:solidFill>
                  <a:srgbClr val="000000"/>
                </a:solidFill>
                <a:latin typeface="Comic Sans MS"/>
                <a:ea typeface="Comic Sans MS"/>
                <a:cs typeface="Comic Sans MS"/>
                <a:sym typeface="Comic Sans MS"/>
              </a:rPr>
              <a:t>Email any questions to Co-Superintendents:</a:t>
            </a:r>
            <a:endParaRPr dirty="0">
              <a:solidFill>
                <a:srgbClr val="000000"/>
              </a:solidFill>
              <a:latin typeface="Comic Sans MS"/>
              <a:ea typeface="Comic Sans MS"/>
              <a:cs typeface="Comic Sans MS"/>
              <a:sym typeface="Comic Sans MS"/>
            </a:endParaRPr>
          </a:p>
          <a:p>
            <a:pPr marL="914400" lvl="1" indent="-317500" algn="l" rtl="0">
              <a:lnSpc>
                <a:spcPct val="150000"/>
              </a:lnSpc>
              <a:spcBef>
                <a:spcPts val="0"/>
              </a:spcBef>
              <a:spcAft>
                <a:spcPts val="0"/>
              </a:spcAft>
              <a:buClr>
                <a:srgbClr val="000000"/>
              </a:buClr>
              <a:buSzPts val="1400"/>
              <a:buFont typeface="Comic Sans MS"/>
              <a:buChar char="○"/>
            </a:pPr>
            <a:r>
              <a:rPr lang="en" dirty="0">
                <a:solidFill>
                  <a:srgbClr val="000000"/>
                </a:solidFill>
                <a:latin typeface="Comic Sans MS"/>
                <a:ea typeface="Comic Sans MS"/>
                <a:cs typeface="Comic Sans MS"/>
                <a:sym typeface="Comic Sans MS"/>
              </a:rPr>
              <a:t>Shannon Haines </a:t>
            </a:r>
            <a:r>
              <a:rPr lang="en" dirty="0">
                <a:solidFill>
                  <a:srgbClr val="000000"/>
                </a:solidFill>
                <a:latin typeface="Comic Sans MS"/>
                <a:ea typeface="Comic Sans MS"/>
                <a:cs typeface="Comic Sans MS"/>
                <a:sym typeface="Comic Sans MS"/>
                <a:hlinkClick r:id="rId3"/>
              </a:rPr>
              <a:t>Hainesfamily4@aol.com</a:t>
            </a:r>
            <a:r>
              <a:rPr lang="en" dirty="0">
                <a:solidFill>
                  <a:srgbClr val="000000"/>
                </a:solidFill>
                <a:latin typeface="Comic Sans MS"/>
                <a:ea typeface="Comic Sans MS"/>
                <a:cs typeface="Comic Sans MS"/>
                <a:sym typeface="Comic Sans MS"/>
              </a:rPr>
              <a:t> </a:t>
            </a:r>
            <a:endParaRPr dirty="0">
              <a:solidFill>
                <a:srgbClr val="000000"/>
              </a:solidFill>
              <a:latin typeface="Comic Sans MS"/>
              <a:ea typeface="Comic Sans MS"/>
              <a:cs typeface="Comic Sans MS"/>
              <a:sym typeface="Comic Sans MS"/>
            </a:endParaRPr>
          </a:p>
          <a:p>
            <a:pPr marL="914400" lvl="1" indent="-317500" algn="l" rtl="0">
              <a:lnSpc>
                <a:spcPct val="150000"/>
              </a:lnSpc>
              <a:spcBef>
                <a:spcPts val="0"/>
              </a:spcBef>
              <a:spcAft>
                <a:spcPts val="0"/>
              </a:spcAft>
              <a:buClr>
                <a:srgbClr val="000000"/>
              </a:buClr>
              <a:buSzPts val="1400"/>
              <a:buFont typeface="Comic Sans MS"/>
              <a:buChar char="○"/>
            </a:pPr>
            <a:r>
              <a:rPr lang="en" dirty="0">
                <a:solidFill>
                  <a:srgbClr val="000000"/>
                </a:solidFill>
                <a:latin typeface="Comic Sans MS"/>
                <a:ea typeface="Comic Sans MS"/>
                <a:cs typeface="Comic Sans MS"/>
                <a:sym typeface="Comic Sans MS"/>
              </a:rPr>
              <a:t>Kim Boone </a:t>
            </a:r>
            <a:r>
              <a:rPr lang="en" u="sng" dirty="0">
                <a:solidFill>
                  <a:schemeClr val="hlink"/>
                </a:solidFill>
                <a:latin typeface="Comic Sans MS"/>
                <a:ea typeface="Comic Sans MS"/>
                <a:cs typeface="Comic Sans MS"/>
                <a:sym typeface="Comic Sans MS"/>
                <a:hlinkClick r:id="rId4"/>
              </a:rPr>
              <a:t>booneboro@comcast.net</a:t>
            </a:r>
            <a:r>
              <a:rPr lang="en" dirty="0">
                <a:solidFill>
                  <a:srgbClr val="000000"/>
                </a:solidFill>
                <a:latin typeface="Comic Sans MS"/>
                <a:ea typeface="Comic Sans MS"/>
                <a:cs typeface="Comic Sans MS"/>
                <a:sym typeface="Comic Sans MS"/>
              </a:rPr>
              <a:t> </a:t>
            </a:r>
            <a:endParaRPr dirty="0">
              <a:solidFill>
                <a:srgbClr val="000000"/>
              </a:solidFill>
              <a:latin typeface="Comic Sans MS"/>
              <a:ea typeface="Comic Sans MS"/>
              <a:cs typeface="Comic Sans MS"/>
              <a:sym typeface="Comic Sans MS"/>
            </a:endParaRPr>
          </a:p>
          <a:p>
            <a:pPr marL="457200" lvl="0" indent="-342900" algn="l" rtl="0">
              <a:lnSpc>
                <a:spcPct val="150000"/>
              </a:lnSpc>
              <a:spcBef>
                <a:spcPts val="0"/>
              </a:spcBef>
              <a:spcAft>
                <a:spcPts val="0"/>
              </a:spcAft>
              <a:buClr>
                <a:srgbClr val="000000"/>
              </a:buClr>
              <a:buSzPts val="1800"/>
              <a:buFont typeface="Comic Sans MS"/>
              <a:buChar char="●"/>
            </a:pPr>
            <a:r>
              <a:rPr lang="en" dirty="0">
                <a:solidFill>
                  <a:srgbClr val="000000"/>
                </a:solidFill>
                <a:latin typeface="Comic Sans MS"/>
                <a:ea typeface="Comic Sans MS"/>
                <a:cs typeface="Comic Sans MS"/>
                <a:sym typeface="Comic Sans MS"/>
              </a:rPr>
              <a:t>DEADLINE to complete online orientation is </a:t>
            </a:r>
            <a:r>
              <a:rPr lang="en" dirty="0">
                <a:solidFill>
                  <a:srgbClr val="000000"/>
                </a:solidFill>
                <a:highlight>
                  <a:srgbClr val="FFFF00"/>
                </a:highlight>
                <a:latin typeface="Comic Sans MS"/>
                <a:ea typeface="Comic Sans MS"/>
                <a:cs typeface="Comic Sans MS"/>
                <a:sym typeface="Comic Sans MS"/>
              </a:rPr>
              <a:t>July 1st </a:t>
            </a:r>
            <a:endParaRPr dirty="0">
              <a:solidFill>
                <a:srgbClr val="000000"/>
              </a:solidFill>
              <a:highlight>
                <a:srgbClr val="FFFF00"/>
              </a:highlight>
              <a:latin typeface="Comic Sans MS"/>
              <a:ea typeface="Comic Sans MS"/>
              <a:cs typeface="Comic Sans MS"/>
              <a:sym typeface="Comic Sans MS"/>
            </a:endParaRPr>
          </a:p>
        </p:txBody>
      </p:sp>
      <p:pic>
        <p:nvPicPr>
          <p:cNvPr id="66" name="Google Shape;66;p14"/>
          <p:cNvPicPr preferRelativeResize="0"/>
          <p:nvPr/>
        </p:nvPicPr>
        <p:blipFill>
          <a:blip r:embed="rId5">
            <a:alphaModFix/>
          </a:blip>
          <a:stretch>
            <a:fillRect/>
          </a:stretch>
        </p:blipFill>
        <p:spPr>
          <a:xfrm>
            <a:off x="6760350" y="2640925"/>
            <a:ext cx="1909826" cy="127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2023 General Information </a:t>
            </a:r>
            <a:endParaRPr dirty="0"/>
          </a:p>
          <a:p>
            <a:pPr marL="0" lvl="0" indent="0" algn="ctr" rtl="0">
              <a:spcBef>
                <a:spcPts val="0"/>
              </a:spcBef>
              <a:spcAft>
                <a:spcPts val="0"/>
              </a:spcAft>
              <a:buNone/>
            </a:pPr>
            <a:endParaRPr dirty="0"/>
          </a:p>
        </p:txBody>
      </p:sp>
      <p:sp>
        <p:nvSpPr>
          <p:cNvPr id="72" name="Google Shape;72;p15"/>
          <p:cNvSpPr txBox="1">
            <a:spLocks noGrp="1"/>
          </p:cNvSpPr>
          <p:nvPr>
            <p:ph type="body" idx="1"/>
          </p:nvPr>
        </p:nvSpPr>
        <p:spPr>
          <a:xfrm>
            <a:off x="311700" y="1022500"/>
            <a:ext cx="8520600" cy="3790800"/>
          </a:xfrm>
          <a:prstGeom prst="rect">
            <a:avLst/>
          </a:prstGeom>
        </p:spPr>
        <p:txBody>
          <a:bodyPr spcFirstLastPara="1" wrap="square" lIns="91425" tIns="91425" rIns="91425" bIns="91425" anchor="t" anchorCtr="0">
            <a:noAutofit/>
          </a:bodyPr>
          <a:lstStyle/>
          <a:p>
            <a:pPr marL="457200" lvl="0" indent="-304800" algn="l" rtl="0">
              <a:lnSpc>
                <a:spcPct val="106999"/>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A 4-H or FFA member must be enrolled in a goat or veterinary science project to enter the Meat Goat Department at the Fair. </a:t>
            </a:r>
            <a:endParaRPr sz="12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200" dirty="0">
              <a:solidFill>
                <a:srgbClr val="000000"/>
              </a:solidFill>
              <a:latin typeface="Comic Sans MS"/>
              <a:ea typeface="Comic Sans MS"/>
              <a:cs typeface="Comic Sans MS"/>
              <a:sym typeface="Comic Sans MS"/>
            </a:endParaRPr>
          </a:p>
          <a:p>
            <a:pPr marL="457200" lvl="0" indent="-304800" algn="l" rtl="0">
              <a:lnSpc>
                <a:spcPct val="106999"/>
              </a:lnSpc>
              <a:spcBef>
                <a:spcPts val="80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All 4-H and FFA members who exhibit a market livestock project at the 2023 Carroll County 4-H/FFA Fair will be </a:t>
            </a:r>
            <a:r>
              <a:rPr lang="en" sz="1200" b="1" dirty="0">
                <a:solidFill>
                  <a:srgbClr val="000000"/>
                </a:solidFill>
                <a:latin typeface="Comic Sans MS"/>
                <a:ea typeface="Comic Sans MS"/>
                <a:cs typeface="Comic Sans MS"/>
                <a:sym typeface="Comic Sans MS"/>
              </a:rPr>
              <a:t>REQUIRED</a:t>
            </a:r>
            <a:r>
              <a:rPr lang="en" sz="1200" dirty="0">
                <a:solidFill>
                  <a:srgbClr val="000000"/>
                </a:solidFill>
                <a:latin typeface="Comic Sans MS"/>
                <a:ea typeface="Comic Sans MS"/>
                <a:cs typeface="Comic Sans MS"/>
                <a:sym typeface="Comic Sans MS"/>
              </a:rPr>
              <a:t> to submit a 2023 4-H Project Record for each species exhibited (FFA members must submit a completed FFA Record Book) in order to be eligible to sell a market animal at the 2022 Carroll County 4-H/FFA Livestock Sale.</a:t>
            </a:r>
            <a:endParaRPr sz="12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200" dirty="0">
              <a:solidFill>
                <a:srgbClr val="000000"/>
              </a:solidFill>
              <a:latin typeface="Comic Sans MS"/>
              <a:ea typeface="Comic Sans MS"/>
              <a:cs typeface="Comic Sans MS"/>
              <a:sym typeface="Comic Sans MS"/>
            </a:endParaRPr>
          </a:p>
          <a:p>
            <a:pPr marL="457200" lvl="0" indent="-304800" algn="l" rtl="0">
              <a:lnSpc>
                <a:spcPct val="106999"/>
              </a:lnSpc>
              <a:spcBef>
                <a:spcPts val="80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The fitting and preparation of all goats is the responsibility of the exhibitor.  Exhibitors may receive guidance from immediate family members, other Carroll County 4-H &amp; FFA youth and appointed UME volunteers or FFA advisors.  Violation of this policy may result in immediate disqualification of the animal from all 4-H/FFA livestock shows and competition at the Carroll Co. 4-H/FFA Fair and possible dismissal form the fairgrounds.</a:t>
            </a:r>
            <a:endParaRPr sz="1200" dirty="0">
              <a:solidFill>
                <a:srgbClr val="000000"/>
              </a:solidFill>
              <a:latin typeface="Comic Sans MS"/>
              <a:ea typeface="Comic Sans MS"/>
              <a:cs typeface="Comic Sans MS"/>
              <a:sym typeface="Comic Sans MS"/>
            </a:endParaRPr>
          </a:p>
          <a:p>
            <a:pPr marL="457200" lvl="0" indent="0" algn="l" rtl="0">
              <a:lnSpc>
                <a:spcPct val="106999"/>
              </a:lnSpc>
              <a:spcBef>
                <a:spcPts val="0"/>
              </a:spcBef>
              <a:spcAft>
                <a:spcPts val="0"/>
              </a:spcAft>
              <a:buNone/>
            </a:pPr>
            <a:endParaRPr sz="1200" dirty="0">
              <a:solidFill>
                <a:srgbClr val="000000"/>
              </a:solidFill>
              <a:latin typeface="Comic Sans MS"/>
              <a:ea typeface="Comic Sans MS"/>
              <a:cs typeface="Comic Sans MS"/>
              <a:sym typeface="Comic Sans MS"/>
            </a:endParaRPr>
          </a:p>
          <a:p>
            <a:pPr marL="0" lvl="0" indent="0" algn="l" rtl="0">
              <a:lnSpc>
                <a:spcPct val="106999"/>
              </a:lnSpc>
              <a:spcBef>
                <a:spcPts val="0"/>
              </a:spcBef>
              <a:spcAft>
                <a:spcPts val="0"/>
              </a:spcAft>
              <a:buNone/>
            </a:pPr>
            <a:endParaRPr sz="1200" dirty="0">
              <a:solidFill>
                <a:srgbClr val="000000"/>
              </a:solidFill>
              <a:latin typeface="Comic Sans MS"/>
              <a:ea typeface="Comic Sans MS"/>
              <a:cs typeface="Comic Sans MS"/>
              <a:sym typeface="Comic Sans MS"/>
            </a:endParaRPr>
          </a:p>
          <a:p>
            <a:pPr marL="457200" lvl="0" indent="-304800" algn="l" rtl="0">
              <a:lnSpc>
                <a:spcPct val="106999"/>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Any champion/champion challenge may NOT show another exhibitor's animal. Exhibitors with more than one animal in a class may have assistance, but exhibitors must be within the same 4-H age division or younger.</a:t>
            </a:r>
            <a:endParaRPr sz="12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100" dirty="0">
              <a:solidFill>
                <a:srgbClr val="000000"/>
              </a:solidFill>
              <a:latin typeface="Arial"/>
              <a:ea typeface="Arial"/>
              <a:cs typeface="Arial"/>
              <a:sym typeface="Arial"/>
            </a:endParaRPr>
          </a:p>
          <a:p>
            <a:pPr marL="0" lvl="0" indent="0" algn="l" rtl="0">
              <a:spcBef>
                <a:spcPts val="800"/>
              </a:spcBef>
              <a:spcAft>
                <a:spcPts val="1600"/>
              </a:spcAft>
              <a:buNone/>
            </a:pPr>
            <a:endParaRPr dirty="0">
              <a:latin typeface="Comic Sans MS"/>
              <a:ea typeface="Comic Sans MS"/>
              <a:cs typeface="Comic Sans MS"/>
              <a:sym typeface="Comic Sans MS"/>
            </a:endParaRPr>
          </a:p>
        </p:txBody>
      </p:sp>
      <p:pic>
        <p:nvPicPr>
          <p:cNvPr id="73" name="Google Shape;73;p15"/>
          <p:cNvPicPr preferRelativeResize="0"/>
          <p:nvPr/>
        </p:nvPicPr>
        <p:blipFill>
          <a:blip r:embed="rId3">
            <a:alphaModFix/>
          </a:blip>
          <a:stretch>
            <a:fillRect/>
          </a:stretch>
        </p:blipFill>
        <p:spPr>
          <a:xfrm>
            <a:off x="520100" y="193201"/>
            <a:ext cx="1448659" cy="829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Health Requirements</a:t>
            </a:r>
            <a:endParaRPr/>
          </a:p>
        </p:txBody>
      </p:sp>
      <p:sp>
        <p:nvSpPr>
          <p:cNvPr id="79" name="Google Shape;79;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17500" algn="l" rtl="0">
              <a:lnSpc>
                <a:spcPct val="106999"/>
              </a:lnSpc>
              <a:spcBef>
                <a:spcPts val="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Exhibitors must comply with the regulations as set forth by the Maryland Department of Agriculture – Animal Health Section. Exhibitors must present the approved animal health certificate prior to taking animals from the truck or trailer at the fairgrounds. </a:t>
            </a:r>
            <a:endParaRPr sz="1400" dirty="0">
              <a:solidFill>
                <a:srgbClr val="000000"/>
              </a:solidFill>
              <a:latin typeface="Comic Sans MS"/>
              <a:ea typeface="Comic Sans MS"/>
              <a:cs typeface="Comic Sans MS"/>
              <a:sym typeface="Comic Sans MS"/>
            </a:endParaRPr>
          </a:p>
          <a:p>
            <a:pPr marL="0" lvl="0" indent="0" algn="l" rtl="0">
              <a:lnSpc>
                <a:spcPct val="106999"/>
              </a:lnSpc>
              <a:spcBef>
                <a:spcPts val="0"/>
              </a:spcBef>
              <a:spcAft>
                <a:spcPts val="0"/>
              </a:spcAft>
              <a:buNone/>
            </a:pPr>
            <a:endParaRPr sz="1400" u="sng" dirty="0">
              <a:solidFill>
                <a:srgbClr val="000000"/>
              </a:solidFill>
              <a:latin typeface="Comic Sans MS"/>
              <a:ea typeface="Comic Sans MS"/>
              <a:cs typeface="Comic Sans MS"/>
              <a:sym typeface="Comic Sans MS"/>
            </a:endParaRPr>
          </a:p>
          <a:p>
            <a:pPr marL="457200" lvl="0" indent="-317500" algn="l" rtl="0">
              <a:lnSpc>
                <a:spcPct val="106999"/>
              </a:lnSpc>
              <a:spcBef>
                <a:spcPts val="80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Exhibitors must be able to produce health papers on demand to the State Veterinarian. Make sure you have filled out the Self Certification portion of the health papers and have checked your animal's health before bringing them to the fairgrounds. </a:t>
            </a:r>
            <a:endParaRPr sz="14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400" dirty="0">
              <a:solidFill>
                <a:srgbClr val="000000"/>
              </a:solidFill>
              <a:latin typeface="Comic Sans MS"/>
              <a:ea typeface="Comic Sans MS"/>
              <a:cs typeface="Comic Sans MS"/>
              <a:sym typeface="Comic Sans MS"/>
            </a:endParaRPr>
          </a:p>
          <a:p>
            <a:pPr marL="457200" lvl="0" indent="-317500" algn="l" rtl="0">
              <a:lnSpc>
                <a:spcPct val="106999"/>
              </a:lnSpc>
              <a:spcBef>
                <a:spcPts val="80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Animals showing current signs of a contagious, infectious disease, pronounced defects or abnormalities, or abnormal abscesses will not be allowed on the fairgrounds</a:t>
            </a:r>
            <a:endParaRPr sz="1400" dirty="0">
              <a:solidFill>
                <a:srgbClr val="000000"/>
              </a:solidFill>
              <a:latin typeface="Comic Sans MS"/>
              <a:ea typeface="Comic Sans MS"/>
              <a:cs typeface="Comic Sans MS"/>
              <a:sym typeface="Comic Sans MS"/>
            </a:endParaRPr>
          </a:p>
          <a:p>
            <a:pPr marL="0" lvl="0" indent="0" algn="l" rtl="0">
              <a:spcBef>
                <a:spcPts val="800"/>
              </a:spcBef>
              <a:spcAft>
                <a:spcPts val="1600"/>
              </a:spcAft>
              <a:buNone/>
            </a:pPr>
            <a:endParaRPr sz="1200" dirty="0">
              <a:solidFill>
                <a:srgbClr val="000000"/>
              </a:solidFill>
            </a:endParaRPr>
          </a:p>
        </p:txBody>
      </p:sp>
      <p:pic>
        <p:nvPicPr>
          <p:cNvPr id="80" name="Google Shape;80;p16"/>
          <p:cNvPicPr preferRelativeResize="0"/>
          <p:nvPr/>
        </p:nvPicPr>
        <p:blipFill>
          <a:blip r:embed="rId3">
            <a:alphaModFix/>
          </a:blip>
          <a:stretch>
            <a:fillRect/>
          </a:stretch>
        </p:blipFill>
        <p:spPr>
          <a:xfrm>
            <a:off x="941275" y="211477"/>
            <a:ext cx="1446000" cy="963749"/>
          </a:xfrm>
          <a:prstGeom prst="rect">
            <a:avLst/>
          </a:prstGeom>
          <a:noFill/>
          <a:ln>
            <a:noFill/>
          </a:ln>
        </p:spPr>
      </p:pic>
      <p:pic>
        <p:nvPicPr>
          <p:cNvPr id="81" name="Google Shape;81;p16"/>
          <p:cNvPicPr preferRelativeResize="0"/>
          <p:nvPr/>
        </p:nvPicPr>
        <p:blipFill>
          <a:blip r:embed="rId4">
            <a:alphaModFix/>
          </a:blip>
          <a:stretch>
            <a:fillRect/>
          </a:stretch>
        </p:blipFill>
        <p:spPr>
          <a:xfrm>
            <a:off x="7472975" y="3873900"/>
            <a:ext cx="1175199" cy="1171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Expectations </a:t>
            </a:r>
            <a:endParaRPr/>
          </a:p>
        </p:txBody>
      </p:sp>
      <p:sp>
        <p:nvSpPr>
          <p:cNvPr id="87" name="Google Shape;87;p17"/>
          <p:cNvSpPr txBox="1">
            <a:spLocks noGrp="1"/>
          </p:cNvSpPr>
          <p:nvPr>
            <p:ph type="body" idx="1"/>
          </p:nvPr>
        </p:nvSpPr>
        <p:spPr>
          <a:xfrm>
            <a:off x="311700" y="1228675"/>
            <a:ext cx="8520600" cy="3627900"/>
          </a:xfrm>
          <a:prstGeom prst="rect">
            <a:avLst/>
          </a:prstGeom>
        </p:spPr>
        <p:txBody>
          <a:bodyPr spcFirstLastPara="1" wrap="square" lIns="91425" tIns="91425" rIns="91425" bIns="91425" anchor="t" anchorCtr="0">
            <a:noAutofit/>
          </a:bodyPr>
          <a:lstStyle/>
          <a:p>
            <a:pPr marL="457200" lvl="0" indent="0" algn="l" rtl="0">
              <a:lnSpc>
                <a:spcPct val="106999"/>
              </a:lnSpc>
              <a:spcBef>
                <a:spcPts val="0"/>
              </a:spcBef>
              <a:spcAft>
                <a:spcPts val="0"/>
              </a:spcAft>
              <a:buNone/>
            </a:pPr>
            <a:endParaRPr sz="1200" dirty="0">
              <a:solidFill>
                <a:srgbClr val="000000"/>
              </a:solidFill>
              <a:latin typeface="Comic Sans MS"/>
              <a:ea typeface="Comic Sans MS"/>
              <a:cs typeface="Comic Sans MS"/>
              <a:sym typeface="Comic Sans MS"/>
            </a:endParaRPr>
          </a:p>
          <a:p>
            <a:pPr marL="457200" lvl="0" indent="-317500" algn="l" rtl="0">
              <a:lnSpc>
                <a:spcPct val="106999"/>
              </a:lnSpc>
              <a:spcBef>
                <a:spcPts val="80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All exhibitors must be available for barn duties throughout the Fair. It is the responsibility of the exhibitor to clean pens, and to water and feed their animals by 10:00am when the fair opens to the public.  ALL ANIMALS MUST HAVE WATER AVAILABLE TO THEM AT ALL TIMES! </a:t>
            </a:r>
            <a:endParaRPr sz="14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400" dirty="0">
              <a:solidFill>
                <a:srgbClr val="000000"/>
              </a:solidFill>
              <a:latin typeface="Comic Sans MS"/>
              <a:ea typeface="Comic Sans MS"/>
              <a:cs typeface="Comic Sans MS"/>
              <a:sym typeface="Comic Sans MS"/>
            </a:endParaRPr>
          </a:p>
          <a:p>
            <a:pPr marL="457200" lvl="0" indent="-317500" algn="l" rtl="0">
              <a:lnSpc>
                <a:spcPct val="106999"/>
              </a:lnSpc>
              <a:spcBef>
                <a:spcPts val="80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Keep the aisles and your pens clean. We offer a </a:t>
            </a:r>
            <a:r>
              <a:rPr lang="en" sz="1400" dirty="0" err="1">
                <a:solidFill>
                  <a:srgbClr val="000000"/>
                </a:solidFill>
                <a:latin typeface="Comic Sans MS"/>
                <a:ea typeface="Comic Sans MS"/>
                <a:cs typeface="Comic Sans MS"/>
                <a:sym typeface="Comic Sans MS"/>
              </a:rPr>
              <a:t>herdsmanship</a:t>
            </a:r>
            <a:r>
              <a:rPr lang="en" sz="1400" dirty="0">
                <a:solidFill>
                  <a:srgbClr val="000000"/>
                </a:solidFill>
                <a:latin typeface="Comic Sans MS"/>
                <a:ea typeface="Comic Sans MS"/>
                <a:cs typeface="Comic Sans MS"/>
                <a:sym typeface="Comic Sans MS"/>
              </a:rPr>
              <a:t> award; we are always watching! </a:t>
            </a:r>
            <a:endParaRPr sz="14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400" dirty="0">
              <a:solidFill>
                <a:srgbClr val="000000"/>
              </a:solidFill>
              <a:latin typeface="Comic Sans MS"/>
              <a:ea typeface="Comic Sans MS"/>
              <a:cs typeface="Comic Sans MS"/>
              <a:sym typeface="Comic Sans MS"/>
            </a:endParaRPr>
          </a:p>
          <a:p>
            <a:pPr marL="457200" lvl="0" indent="-317500" algn="l" rtl="0">
              <a:lnSpc>
                <a:spcPct val="106999"/>
              </a:lnSpc>
              <a:spcBef>
                <a:spcPts val="80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Please remember to clean pens and aisles, tack areas, and to help others.  </a:t>
            </a:r>
            <a:endParaRPr sz="14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400" dirty="0">
              <a:solidFill>
                <a:srgbClr val="000000"/>
              </a:solidFill>
              <a:latin typeface="Comic Sans MS"/>
              <a:ea typeface="Comic Sans MS"/>
              <a:cs typeface="Comic Sans MS"/>
              <a:sym typeface="Comic Sans MS"/>
            </a:endParaRPr>
          </a:p>
          <a:p>
            <a:pPr marL="457200" lvl="0" indent="-317500" algn="l" rtl="0">
              <a:lnSpc>
                <a:spcPct val="106999"/>
              </a:lnSpc>
              <a:spcBef>
                <a:spcPts val="800"/>
              </a:spcBef>
              <a:spcAft>
                <a:spcPts val="0"/>
              </a:spcAft>
              <a:buClr>
                <a:srgbClr val="000000"/>
              </a:buClr>
              <a:buSzPts val="1400"/>
              <a:buFont typeface="Comic Sans MS"/>
              <a:buChar char="●"/>
            </a:pPr>
            <a:r>
              <a:rPr lang="en" sz="1400" dirty="0">
                <a:solidFill>
                  <a:srgbClr val="000000"/>
                </a:solidFill>
                <a:latin typeface="Comic Sans MS"/>
                <a:ea typeface="Comic Sans MS"/>
                <a:cs typeface="Comic Sans MS"/>
                <a:sym typeface="Comic Sans MS"/>
              </a:rPr>
              <a:t>You are representing Carroll County 4-H.  Pens for tack will be marked as such and are to be SHARED.</a:t>
            </a:r>
            <a:endParaRPr sz="1400" dirty="0">
              <a:solidFill>
                <a:srgbClr val="000000"/>
              </a:solidFill>
              <a:latin typeface="Comic Sans MS"/>
              <a:ea typeface="Comic Sans MS"/>
              <a:cs typeface="Comic Sans MS"/>
              <a:sym typeface="Comic Sans MS"/>
            </a:endParaRPr>
          </a:p>
          <a:p>
            <a:pPr marL="457200" lvl="0" indent="0" algn="l" rtl="0">
              <a:lnSpc>
                <a:spcPct val="106999"/>
              </a:lnSpc>
              <a:spcBef>
                <a:spcPts val="800"/>
              </a:spcBef>
              <a:spcAft>
                <a:spcPts val="0"/>
              </a:spcAft>
              <a:buNone/>
            </a:pPr>
            <a:endParaRPr sz="1200" dirty="0">
              <a:solidFill>
                <a:srgbClr val="000000"/>
              </a:solidFill>
              <a:latin typeface="Comic Sans MS"/>
              <a:ea typeface="Comic Sans MS"/>
              <a:cs typeface="Comic Sans MS"/>
              <a:sym typeface="Comic Sans MS"/>
            </a:endParaRPr>
          </a:p>
          <a:p>
            <a:pPr marL="0" lvl="0" indent="0" algn="l" rtl="0">
              <a:spcBef>
                <a:spcPts val="800"/>
              </a:spcBef>
              <a:spcAft>
                <a:spcPts val="1600"/>
              </a:spcAft>
              <a:buNone/>
            </a:pPr>
            <a:endParaRPr dirty="0"/>
          </a:p>
        </p:txBody>
      </p:sp>
      <p:pic>
        <p:nvPicPr>
          <p:cNvPr id="88" name="Google Shape;88;p17"/>
          <p:cNvPicPr preferRelativeResize="0"/>
          <p:nvPr/>
        </p:nvPicPr>
        <p:blipFill>
          <a:blip r:embed="rId3">
            <a:alphaModFix/>
          </a:blip>
          <a:stretch>
            <a:fillRect/>
          </a:stretch>
        </p:blipFill>
        <p:spPr>
          <a:xfrm>
            <a:off x="6785650" y="179050"/>
            <a:ext cx="1786828" cy="1340127"/>
          </a:xfrm>
          <a:prstGeom prst="rect">
            <a:avLst/>
          </a:prstGeom>
          <a:noFill/>
          <a:ln>
            <a:noFill/>
          </a:ln>
        </p:spPr>
      </p:pic>
      <p:pic>
        <p:nvPicPr>
          <p:cNvPr id="89" name="Google Shape;89;p17"/>
          <p:cNvPicPr preferRelativeResize="0"/>
          <p:nvPr/>
        </p:nvPicPr>
        <p:blipFill>
          <a:blip r:embed="rId4">
            <a:alphaModFix/>
          </a:blip>
          <a:stretch>
            <a:fillRect/>
          </a:stretch>
        </p:blipFill>
        <p:spPr>
          <a:xfrm>
            <a:off x="1110750" y="210225"/>
            <a:ext cx="995925" cy="1277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Market Goats</a:t>
            </a:r>
            <a:endParaRPr/>
          </a:p>
        </p:txBody>
      </p:sp>
      <p:sp>
        <p:nvSpPr>
          <p:cNvPr id="95" name="Google Shape;95;p18"/>
          <p:cNvSpPr txBox="1">
            <a:spLocks noGrp="1"/>
          </p:cNvSpPr>
          <p:nvPr>
            <p:ph type="body" idx="1"/>
          </p:nvPr>
        </p:nvSpPr>
        <p:spPr>
          <a:xfrm>
            <a:off x="311700" y="957400"/>
            <a:ext cx="8520600" cy="3866700"/>
          </a:xfrm>
          <a:prstGeom prst="rect">
            <a:avLst/>
          </a:prstGeom>
        </p:spPr>
        <p:txBody>
          <a:bodyPr spcFirstLastPara="1" wrap="square" lIns="91425" tIns="91425" rIns="91425" bIns="91425" anchor="t" anchorCtr="0">
            <a:noAutofit/>
          </a:bodyPr>
          <a:lstStyle/>
          <a:p>
            <a:pPr marL="0" lvl="0" indent="0" algn="l" rtl="0">
              <a:lnSpc>
                <a:spcPct val="106999"/>
              </a:lnSpc>
              <a:spcBef>
                <a:spcPts val="0"/>
              </a:spcBef>
              <a:spcAft>
                <a:spcPts val="0"/>
              </a:spcAft>
              <a:buNone/>
            </a:pPr>
            <a:endParaRPr sz="1400" u="sng" dirty="0">
              <a:solidFill>
                <a:srgbClr val="000000"/>
              </a:solidFill>
              <a:latin typeface="Arial"/>
              <a:ea typeface="Arial"/>
              <a:cs typeface="Arial"/>
              <a:sym typeface="Arial"/>
            </a:endParaRPr>
          </a:p>
          <a:p>
            <a:pPr marL="457200" lvl="0" indent="-317500" algn="l" rtl="0">
              <a:lnSpc>
                <a:spcPct val="150000"/>
              </a:lnSpc>
              <a:spcBef>
                <a:spcPts val="80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All market goats must be owned by May 1, 2023.  Exhibitors may identify six animals – four may be exhibited. </a:t>
            </a: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All horns must be tipped.  *Information </a:t>
            </a: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err="1">
                <a:solidFill>
                  <a:srgbClr val="000000"/>
                </a:solidFill>
                <a:latin typeface="Comic Sans MS"/>
                <a:ea typeface="Comic Sans MS"/>
                <a:cs typeface="Comic Sans MS"/>
                <a:sym typeface="Comic Sans MS"/>
              </a:rPr>
              <a:t>Scrapies</a:t>
            </a:r>
            <a:r>
              <a:rPr lang="en" sz="1300" dirty="0">
                <a:solidFill>
                  <a:srgbClr val="000000"/>
                </a:solidFill>
                <a:latin typeface="Comic Sans MS"/>
                <a:ea typeface="Comic Sans MS"/>
                <a:cs typeface="Comic Sans MS"/>
                <a:sym typeface="Comic Sans MS"/>
              </a:rPr>
              <a:t> ID tags are required.  </a:t>
            </a: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Both </a:t>
            </a:r>
            <a:r>
              <a:rPr lang="en" sz="1300" dirty="0" err="1">
                <a:solidFill>
                  <a:srgbClr val="000000"/>
                </a:solidFill>
                <a:latin typeface="Comic Sans MS"/>
                <a:ea typeface="Comic Sans MS"/>
                <a:cs typeface="Comic Sans MS"/>
                <a:sym typeface="Comic Sans MS"/>
              </a:rPr>
              <a:t>wethers</a:t>
            </a:r>
            <a:r>
              <a:rPr lang="en" sz="1300" dirty="0">
                <a:solidFill>
                  <a:srgbClr val="000000"/>
                </a:solidFill>
                <a:latin typeface="Comic Sans MS"/>
                <a:ea typeface="Comic Sans MS"/>
                <a:cs typeface="Comic Sans MS"/>
                <a:sym typeface="Comic Sans MS"/>
              </a:rPr>
              <a:t> and does may be shown in the Market Goat classes. No intact males will be allowed in any market class. </a:t>
            </a:r>
            <a:endParaRPr sz="1300" dirty="0">
              <a:solidFill>
                <a:srgbClr val="000000"/>
              </a:solidFill>
              <a:latin typeface="Comic Sans MS"/>
              <a:ea typeface="Comic Sans MS"/>
              <a:cs typeface="Comic Sans MS"/>
              <a:sym typeface="Comic Sans MS"/>
            </a:endParaRPr>
          </a:p>
          <a:p>
            <a:pPr marL="457200" lvl="0" indent="-317500" algn="l" rtl="0">
              <a:lnSpc>
                <a:spcPct val="106999"/>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Animals eligible for the show must weigh a minimum of 40 pounds w</a:t>
            </a:r>
            <a:r>
              <a:rPr lang="en-US" sz="1300" dirty="0" err="1">
                <a:solidFill>
                  <a:srgbClr val="000000"/>
                </a:solidFill>
                <a:latin typeface="Comic Sans MS"/>
                <a:ea typeface="Comic Sans MS"/>
                <a:cs typeface="Comic Sans MS"/>
                <a:sym typeface="Comic Sans MS"/>
              </a:rPr>
              <a:t>ith</a:t>
            </a:r>
            <a:r>
              <a:rPr lang="en" sz="1300" dirty="0">
                <a:solidFill>
                  <a:srgbClr val="000000"/>
                </a:solidFill>
                <a:latin typeface="Comic Sans MS"/>
                <a:ea typeface="Comic Sans MS"/>
                <a:cs typeface="Comic Sans MS"/>
                <a:sym typeface="Comic Sans MS"/>
              </a:rPr>
              <a:t> a Rate of Gain of .20 pounds per day and weigh 70 pounds or more to be eligible for the Livestock Sale.</a:t>
            </a: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All market goats must be weaned at least two weeks prior to the Fair. </a:t>
            </a: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All market goats must be slick shorn. </a:t>
            </a: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Market project animals will be mouth checked for the presence of milk teeth. </a:t>
            </a:r>
            <a:endParaRPr sz="1300" dirty="0">
              <a:solidFill>
                <a:srgbClr val="000000"/>
              </a:solidFill>
              <a:latin typeface="Comic Sans MS"/>
              <a:ea typeface="Comic Sans MS"/>
              <a:cs typeface="Comic Sans MS"/>
              <a:sym typeface="Comic Sans MS"/>
            </a:endParaRPr>
          </a:p>
          <a:p>
            <a:pPr marL="457200" lvl="0" indent="-317500" algn="l" rtl="0">
              <a:lnSpc>
                <a:spcPct val="150000"/>
              </a:lnSpc>
              <a:spcBef>
                <a:spcPts val="0"/>
              </a:spcBef>
              <a:spcAft>
                <a:spcPts val="0"/>
              </a:spcAft>
              <a:buClr>
                <a:srgbClr val="000000"/>
              </a:buClr>
              <a:buSzPts val="1400"/>
              <a:buFont typeface="Comic Sans MS"/>
              <a:buChar char="●"/>
            </a:pPr>
            <a:r>
              <a:rPr lang="en" sz="1300" dirty="0">
                <a:solidFill>
                  <a:srgbClr val="000000"/>
                </a:solidFill>
                <a:latin typeface="Comic Sans MS"/>
                <a:ea typeface="Comic Sans MS"/>
                <a:cs typeface="Comic Sans MS"/>
                <a:sym typeface="Comic Sans MS"/>
              </a:rPr>
              <a:t>Any goats showing any signs of the first pair of permanent teeth may not be shown.</a:t>
            </a:r>
            <a:endParaRPr sz="1300" dirty="0">
              <a:solidFill>
                <a:srgbClr val="000000"/>
              </a:solidFill>
              <a:latin typeface="Comic Sans MS"/>
              <a:ea typeface="Comic Sans MS"/>
              <a:cs typeface="Comic Sans MS"/>
              <a:sym typeface="Comic Sans MS"/>
            </a:endParaRPr>
          </a:p>
          <a:p>
            <a:pPr marL="457200" lvl="0" indent="0" algn="l" rtl="0">
              <a:spcBef>
                <a:spcPts val="800"/>
              </a:spcBef>
              <a:spcAft>
                <a:spcPts val="1600"/>
              </a:spcAft>
              <a:buNone/>
            </a:pPr>
            <a:endParaRPr sz="1400" dirty="0"/>
          </a:p>
        </p:txBody>
      </p:sp>
      <p:pic>
        <p:nvPicPr>
          <p:cNvPr id="96" name="Google Shape;96;p18"/>
          <p:cNvPicPr preferRelativeResize="0"/>
          <p:nvPr/>
        </p:nvPicPr>
        <p:blipFill>
          <a:blip r:embed="rId3">
            <a:alphaModFix/>
          </a:blip>
          <a:stretch>
            <a:fillRect/>
          </a:stretch>
        </p:blipFill>
        <p:spPr>
          <a:xfrm>
            <a:off x="6950675" y="227725"/>
            <a:ext cx="1064174" cy="11286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Breeding Goats</a:t>
            </a:r>
            <a:endParaRPr/>
          </a:p>
        </p:txBody>
      </p:sp>
      <p:sp>
        <p:nvSpPr>
          <p:cNvPr id="102" name="Google Shape;102;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All breeding goats must be permanently identified by registration tattoo and have the original, official registration papers. </a:t>
            </a:r>
            <a:endParaRPr sz="1200" dirty="0">
              <a:solidFill>
                <a:srgbClr val="000000"/>
              </a:solidFill>
              <a:latin typeface="Comic Sans MS"/>
              <a:ea typeface="Comic Sans MS"/>
              <a:cs typeface="Comic Sans MS"/>
              <a:sym typeface="Comic Sans MS"/>
            </a:endParaRPr>
          </a:p>
          <a:p>
            <a:pPr marL="457200" lvl="0" indent="-304800" algn="l" rtl="0">
              <a:lnSpc>
                <a:spcPct val="15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Breeding animal classes are for does and bucks. Animals shown in the breeding classes must be owned prior to June 30, 2023. Exhibitors showing kids born after June 30 must show proof of ownership of the dam.</a:t>
            </a:r>
            <a:endParaRPr sz="1200" dirty="0">
              <a:solidFill>
                <a:srgbClr val="000000"/>
              </a:solidFill>
              <a:latin typeface="Comic Sans MS"/>
              <a:ea typeface="Comic Sans MS"/>
              <a:cs typeface="Comic Sans MS"/>
              <a:sym typeface="Comic Sans MS"/>
            </a:endParaRPr>
          </a:p>
          <a:p>
            <a:pPr marL="457200" lvl="0" indent="-304800" algn="l" rtl="0">
              <a:lnSpc>
                <a:spcPct val="15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Does may be shown in either the breeding or market goat classes, but not both.  </a:t>
            </a:r>
            <a:endParaRPr sz="1200" dirty="0">
              <a:solidFill>
                <a:srgbClr val="000000"/>
              </a:solidFill>
              <a:latin typeface="Comic Sans MS"/>
              <a:ea typeface="Comic Sans MS"/>
              <a:cs typeface="Comic Sans MS"/>
              <a:sym typeface="Comic Sans MS"/>
            </a:endParaRPr>
          </a:p>
          <a:p>
            <a:pPr marL="457200" lvl="0" indent="-304800" algn="l" rtl="0">
              <a:lnSpc>
                <a:spcPct val="15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Pens will be assigned and labeled with Exhibitor's names prior to the beginning of the Fair.  Please use the same pens for the Breeding and Market Shows (if showing in both shows.) </a:t>
            </a:r>
            <a:endParaRPr sz="1200" dirty="0">
              <a:solidFill>
                <a:srgbClr val="000000"/>
              </a:solidFill>
              <a:latin typeface="Comic Sans MS"/>
              <a:ea typeface="Comic Sans MS"/>
              <a:cs typeface="Comic Sans MS"/>
              <a:sym typeface="Comic Sans MS"/>
            </a:endParaRPr>
          </a:p>
          <a:p>
            <a:pPr marL="457200" lvl="0" indent="-304800" algn="l" rtl="0">
              <a:lnSpc>
                <a:spcPct val="15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You must present proper paperwork to one of the Superintendents before the show. You need to be in place by 8:30 am on Saturday.  </a:t>
            </a:r>
            <a:endParaRPr sz="1200" dirty="0">
              <a:solidFill>
                <a:srgbClr val="000000"/>
              </a:solidFill>
              <a:latin typeface="Comic Sans MS"/>
              <a:ea typeface="Comic Sans MS"/>
              <a:cs typeface="Comic Sans MS"/>
              <a:sym typeface="Comic Sans MS"/>
            </a:endParaRPr>
          </a:p>
          <a:p>
            <a:pPr marL="457200" lvl="0" indent="-304800" algn="l" rtl="0">
              <a:lnSpc>
                <a:spcPct val="15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If you are only showing in the breeding show, you must completely clean out your pen immediately following the show, and have it approved by one of the Superintendent before leaving the fairgrounds.</a:t>
            </a:r>
            <a:endParaRPr sz="1200" dirty="0">
              <a:solidFill>
                <a:srgbClr val="000000"/>
              </a:solidFill>
              <a:latin typeface="Comic Sans MS"/>
              <a:ea typeface="Comic Sans MS"/>
              <a:cs typeface="Comic Sans MS"/>
              <a:sym typeface="Comic Sans MS"/>
            </a:endParaRPr>
          </a:p>
          <a:p>
            <a:pPr marL="457200" lvl="0" indent="0" algn="l" rtl="0">
              <a:spcBef>
                <a:spcPts val="800"/>
              </a:spcBef>
              <a:spcAft>
                <a:spcPts val="1600"/>
              </a:spcAft>
              <a:buNone/>
            </a:pPr>
            <a:endParaRPr sz="1200" dirty="0">
              <a:solidFill>
                <a:srgbClr val="000000"/>
              </a:solidFill>
              <a:latin typeface="Comic Sans MS"/>
              <a:ea typeface="Comic Sans MS"/>
              <a:cs typeface="Comic Sans MS"/>
              <a:sym typeface="Comic Sans MS"/>
            </a:endParaRPr>
          </a:p>
        </p:txBody>
      </p:sp>
      <p:pic>
        <p:nvPicPr>
          <p:cNvPr id="103" name="Google Shape;103;p19"/>
          <p:cNvPicPr preferRelativeResize="0"/>
          <p:nvPr/>
        </p:nvPicPr>
        <p:blipFill>
          <a:blip r:embed="rId3">
            <a:alphaModFix/>
          </a:blip>
          <a:stretch>
            <a:fillRect/>
          </a:stretch>
        </p:blipFill>
        <p:spPr>
          <a:xfrm>
            <a:off x="919744" y="102800"/>
            <a:ext cx="1641155" cy="11258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F</a:t>
            </a:r>
            <a:r>
              <a:rPr lang="en-US" dirty="0" err="1"/>
              <a:t>i</a:t>
            </a:r>
            <a:r>
              <a:rPr lang="en" dirty="0" err="1"/>
              <a:t>tting</a:t>
            </a:r>
            <a:r>
              <a:rPr lang="en" dirty="0"/>
              <a:t> &amp; Showing</a:t>
            </a:r>
            <a:endParaRPr dirty="0"/>
          </a:p>
        </p:txBody>
      </p:sp>
      <p:sp>
        <p:nvSpPr>
          <p:cNvPr id="109" name="Google Shape;109;p20"/>
          <p:cNvSpPr txBox="1">
            <a:spLocks noGrp="1"/>
          </p:cNvSpPr>
          <p:nvPr>
            <p:ph type="body" idx="1"/>
          </p:nvPr>
        </p:nvSpPr>
        <p:spPr>
          <a:xfrm>
            <a:off x="0" y="1228674"/>
            <a:ext cx="9144000" cy="3621975"/>
          </a:xfrm>
          <a:prstGeom prst="rect">
            <a:avLst/>
          </a:prstGeom>
        </p:spPr>
        <p:txBody>
          <a:bodyPr spcFirstLastPara="1" wrap="square" lIns="91425" tIns="91425" rIns="91425" bIns="91425" anchor="t" anchorCtr="0">
            <a:noAutofit/>
          </a:bodyPr>
          <a:lstStyle/>
          <a:p>
            <a:pPr indent="-304800">
              <a:lnSpc>
                <a:spcPct val="200000"/>
              </a:lnSpc>
              <a:buClr>
                <a:srgbClr val="000000"/>
              </a:buClr>
              <a:buSzPts val="1200"/>
              <a:buFont typeface="Comic Sans MS"/>
              <a:buChar char="●"/>
            </a:pPr>
            <a:r>
              <a:rPr lang="en-US" sz="1200" dirty="0">
                <a:solidFill>
                  <a:schemeClr val="accent1"/>
                </a:solidFill>
                <a:latin typeface="Comic Sans MS" panose="030F0902030302020204" pitchFamily="66" charset="0"/>
              </a:rPr>
              <a:t>If using a breeding doe, the doe must be UNDER THE AGE OF ONE YEAR OLD.  No intact males will be allowed in any fitting and showing class.  </a:t>
            </a:r>
            <a:endParaRPr lang="en" sz="1200" dirty="0">
              <a:solidFill>
                <a:srgbClr val="000000"/>
              </a:solidFill>
              <a:latin typeface="Comic Sans MS"/>
              <a:ea typeface="Comic Sans MS"/>
              <a:cs typeface="Comic Sans MS"/>
              <a:sym typeface="Comic Sans MS"/>
            </a:endParaRPr>
          </a:p>
          <a:p>
            <a:pPr lvl="0" indent="-304800">
              <a:lnSpc>
                <a:spcPct val="200000"/>
              </a:lnSpc>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Participation in fitting and showing is MANDATORY for all exhibitors showing a market goat, except for previous champions/champion challenge.  </a:t>
            </a:r>
            <a:r>
              <a:rPr lang="en-US" sz="1200" dirty="0">
                <a:solidFill>
                  <a:schemeClr val="accent1"/>
                </a:solidFill>
                <a:latin typeface="Comic Sans MS" panose="030F0902030302020204" pitchFamily="66" charset="0"/>
              </a:rPr>
              <a:t>Breeding animal may be used only if you do not have a market animal, however</a:t>
            </a:r>
            <a:r>
              <a:rPr lang="en" sz="1200" dirty="0">
                <a:solidFill>
                  <a:srgbClr val="000000"/>
                </a:solidFill>
                <a:latin typeface="Comic Sans MS"/>
                <a:ea typeface="Comic Sans MS"/>
                <a:cs typeface="Comic Sans MS"/>
                <a:sym typeface="Comic Sans MS"/>
              </a:rPr>
              <a:t>, due to space limitation it MUST BE approved by the superintendents. No intact males will be allowed in any fitting and showing class. </a:t>
            </a:r>
          </a:p>
          <a:p>
            <a:pPr marL="457200" lvl="0" indent="-304800" algn="l" rtl="0">
              <a:lnSpc>
                <a:spcPct val="20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There is no novice class. Exhibitors will show within their 4-H age division.  There are no clover classes.</a:t>
            </a:r>
            <a:endParaRPr sz="1200" dirty="0">
              <a:solidFill>
                <a:srgbClr val="000000"/>
              </a:solidFill>
              <a:latin typeface="Comic Sans MS"/>
              <a:ea typeface="Comic Sans MS"/>
              <a:cs typeface="Comic Sans MS"/>
              <a:sym typeface="Comic Sans MS"/>
            </a:endParaRPr>
          </a:p>
          <a:p>
            <a:pPr marL="457200" lvl="0" indent="-304800" algn="l" rtl="0">
              <a:lnSpc>
                <a:spcPct val="20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During shows, goat’s feet must remain on the ground AT ALL TIMES.</a:t>
            </a:r>
            <a:endParaRPr sz="1200" dirty="0">
              <a:solidFill>
                <a:srgbClr val="000000"/>
              </a:solidFill>
              <a:latin typeface="Comic Sans MS"/>
              <a:ea typeface="Comic Sans MS"/>
              <a:cs typeface="Comic Sans MS"/>
              <a:sym typeface="Comic Sans MS"/>
            </a:endParaRPr>
          </a:p>
          <a:p>
            <a:pPr marL="457200" lvl="0" indent="-304800" algn="l" rtl="0">
              <a:lnSpc>
                <a:spcPct val="200000"/>
              </a:lnSpc>
              <a:spcBef>
                <a:spcPts val="0"/>
              </a:spcBef>
              <a:spcAft>
                <a:spcPts val="0"/>
              </a:spcAft>
              <a:buClr>
                <a:srgbClr val="000000"/>
              </a:buClr>
              <a:buSzPts val="1200"/>
              <a:buFont typeface="Comic Sans MS"/>
              <a:buChar char="●"/>
            </a:pPr>
            <a:r>
              <a:rPr lang="en" sz="1200" dirty="0">
                <a:solidFill>
                  <a:srgbClr val="000000"/>
                </a:solidFill>
                <a:latin typeface="Comic Sans MS"/>
                <a:ea typeface="Comic Sans MS"/>
                <a:cs typeface="Comic Sans MS"/>
                <a:sym typeface="Comic Sans MS"/>
              </a:rPr>
              <a:t>Goats must be shown with a collar.  No collars with prongs will be allowed. Leather goat show halters are acceptable.</a:t>
            </a:r>
            <a:endParaRPr sz="1200" dirty="0">
              <a:solidFill>
                <a:srgbClr val="000000"/>
              </a:solidFill>
              <a:latin typeface="Comic Sans MS"/>
              <a:ea typeface="Comic Sans MS"/>
              <a:cs typeface="Comic Sans MS"/>
              <a:sym typeface="Comic Sans MS"/>
            </a:endParaRPr>
          </a:p>
          <a:p>
            <a:pPr marL="0" lvl="0" indent="0" algn="l" rtl="0">
              <a:spcBef>
                <a:spcPts val="800"/>
              </a:spcBef>
              <a:spcAft>
                <a:spcPts val="1600"/>
              </a:spcAft>
              <a:buNone/>
            </a:pPr>
            <a:endParaRPr dirty="0"/>
          </a:p>
        </p:txBody>
      </p:sp>
      <p:pic>
        <p:nvPicPr>
          <p:cNvPr id="110" name="Google Shape;110;p20"/>
          <p:cNvPicPr preferRelativeResize="0"/>
          <p:nvPr/>
        </p:nvPicPr>
        <p:blipFill>
          <a:blip r:embed="rId3">
            <a:alphaModFix/>
          </a:blip>
          <a:stretch>
            <a:fillRect/>
          </a:stretch>
        </p:blipFill>
        <p:spPr>
          <a:xfrm>
            <a:off x="645650" y="111900"/>
            <a:ext cx="1675139" cy="1116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E5AC-88A2-634E-A2B6-4AF47D42A3EC}"/>
              </a:ext>
            </a:extLst>
          </p:cNvPr>
          <p:cNvSpPr>
            <a:spLocks noGrp="1"/>
          </p:cNvSpPr>
          <p:nvPr>
            <p:ph type="title"/>
          </p:nvPr>
        </p:nvSpPr>
        <p:spPr/>
        <p:txBody>
          <a:bodyPr/>
          <a:lstStyle/>
          <a:p>
            <a:pPr algn="ctr"/>
            <a:r>
              <a:rPr lang="en-US" dirty="0"/>
              <a:t>On-line Tutorials</a:t>
            </a:r>
            <a:r>
              <a:rPr lang="en-US" sz="1600" dirty="0"/>
              <a:t> click on the links to learn about hoof care and Training  </a:t>
            </a:r>
            <a:endParaRPr lang="en-US" dirty="0"/>
          </a:p>
        </p:txBody>
      </p:sp>
      <p:sp>
        <p:nvSpPr>
          <p:cNvPr id="3" name="Text Placeholder 2">
            <a:extLst>
              <a:ext uri="{FF2B5EF4-FFF2-40B4-BE49-F238E27FC236}">
                <a16:creationId xmlns:a16="http://schemas.microsoft.com/office/drawing/2014/main" id="{26AC9071-7EDB-3341-9653-7E273A4BF246}"/>
              </a:ext>
            </a:extLst>
          </p:cNvPr>
          <p:cNvSpPr>
            <a:spLocks noGrp="1"/>
          </p:cNvSpPr>
          <p:nvPr>
            <p:ph type="body" idx="1"/>
          </p:nvPr>
        </p:nvSpPr>
        <p:spPr/>
        <p:txBody>
          <a:bodyPr/>
          <a:lstStyle/>
          <a:p>
            <a:r>
              <a:rPr lang="en-US" dirty="0">
                <a:hlinkClick r:id="rId2"/>
              </a:rPr>
              <a:t>How to Trim Your Goat's Hooves</a:t>
            </a:r>
            <a:endParaRPr lang="en-US" dirty="0"/>
          </a:p>
          <a:p>
            <a:endParaRPr lang="en-US" dirty="0"/>
          </a:p>
          <a:p>
            <a:pPr marL="114300" indent="0">
              <a:buNone/>
            </a:pPr>
            <a:endParaRPr lang="en-US" dirty="0"/>
          </a:p>
          <a:p>
            <a:pPr marL="114300" indent="0">
              <a:buNone/>
            </a:pPr>
            <a:endParaRPr lang="en-US" dirty="0"/>
          </a:p>
          <a:p>
            <a:endParaRPr lang="en-US" dirty="0"/>
          </a:p>
          <a:p>
            <a:endParaRPr lang="en-US" dirty="0"/>
          </a:p>
        </p:txBody>
      </p:sp>
      <p:sp>
        <p:nvSpPr>
          <p:cNvPr id="4" name="Text Placeholder 3">
            <a:extLst>
              <a:ext uri="{FF2B5EF4-FFF2-40B4-BE49-F238E27FC236}">
                <a16:creationId xmlns:a16="http://schemas.microsoft.com/office/drawing/2014/main" id="{65077E52-4319-0449-AB10-904D63EB57F0}"/>
              </a:ext>
            </a:extLst>
          </p:cNvPr>
          <p:cNvSpPr>
            <a:spLocks noGrp="1"/>
          </p:cNvSpPr>
          <p:nvPr>
            <p:ph type="body" idx="2"/>
          </p:nvPr>
        </p:nvSpPr>
        <p:spPr>
          <a:xfrm>
            <a:off x="4311600" y="1228675"/>
            <a:ext cx="4520700" cy="3340200"/>
          </a:xfrm>
        </p:spPr>
        <p:txBody>
          <a:bodyPr/>
          <a:lstStyle/>
          <a:p>
            <a:pPr algn="ctr"/>
            <a:r>
              <a:rPr lang="en-US" dirty="0">
                <a:hlinkClick r:id="rId3"/>
              </a:rPr>
              <a:t>Tipping Goat Horns </a:t>
            </a:r>
            <a:endParaRPr lang="en-US" dirty="0"/>
          </a:p>
        </p:txBody>
      </p:sp>
      <p:pic>
        <p:nvPicPr>
          <p:cNvPr id="6" name="Picture 5">
            <a:extLst>
              <a:ext uri="{FF2B5EF4-FFF2-40B4-BE49-F238E27FC236}">
                <a16:creationId xmlns:a16="http://schemas.microsoft.com/office/drawing/2014/main" id="{E4166482-7991-454F-AB51-D33C3E4423D2}"/>
              </a:ext>
            </a:extLst>
          </p:cNvPr>
          <p:cNvPicPr>
            <a:picLocks noChangeAspect="1"/>
          </p:cNvPicPr>
          <p:nvPr/>
        </p:nvPicPr>
        <p:blipFill>
          <a:blip r:embed="rId4"/>
          <a:stretch>
            <a:fillRect/>
          </a:stretch>
        </p:blipFill>
        <p:spPr>
          <a:xfrm>
            <a:off x="1393898" y="1667500"/>
            <a:ext cx="1934092" cy="3036200"/>
          </a:xfrm>
          <a:prstGeom prst="rect">
            <a:avLst/>
          </a:prstGeom>
        </p:spPr>
      </p:pic>
      <p:pic>
        <p:nvPicPr>
          <p:cNvPr id="1028" name="Picture 4" descr="A Comprehensive Guide to Trimming Your Goat's Hooves">
            <a:extLst>
              <a:ext uri="{FF2B5EF4-FFF2-40B4-BE49-F238E27FC236}">
                <a16:creationId xmlns:a16="http://schemas.microsoft.com/office/drawing/2014/main" id="{D3026D35-7CB3-961F-C762-052EE461A6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11" r="19535"/>
          <a:stretch/>
        </p:blipFill>
        <p:spPr bwMode="auto">
          <a:xfrm>
            <a:off x="5295210" y="1870075"/>
            <a:ext cx="2454892"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96529"/>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1695</Words>
  <Application>Microsoft Office PowerPoint</Application>
  <PresentationFormat>On-screen Show (16:9)</PresentationFormat>
  <Paragraphs>107</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Comic Sans MS</vt:lpstr>
      <vt:lpstr>Arial</vt:lpstr>
      <vt:lpstr>Amatic SC</vt:lpstr>
      <vt:lpstr>Impact</vt:lpstr>
      <vt:lpstr>Source Code Pro</vt:lpstr>
      <vt:lpstr>Beach Day</vt:lpstr>
      <vt:lpstr>2023 Meat Goat Workshop</vt:lpstr>
      <vt:lpstr>How this works...</vt:lpstr>
      <vt:lpstr>2023 General Information  </vt:lpstr>
      <vt:lpstr>Health Requirements</vt:lpstr>
      <vt:lpstr>Expectations </vt:lpstr>
      <vt:lpstr>Market Goats</vt:lpstr>
      <vt:lpstr>Breeding Goats</vt:lpstr>
      <vt:lpstr>Fitting &amp; Showing</vt:lpstr>
      <vt:lpstr>On-line Tutorials click on the links to learn about hoof care and Training  </vt:lpstr>
      <vt:lpstr>On-line Tutorials click on the links to learn about hoof care and Training  </vt:lpstr>
      <vt:lpstr>Weigh-in At the fair</vt:lpstr>
      <vt:lpstr>What to bring to fair</vt:lpstr>
      <vt:lpstr>Exhibitor Community Communication </vt:lpstr>
      <vt:lpstr>Release TIme</vt:lpstr>
      <vt:lpstr>Livestock Sale Requirements</vt:lpstr>
      <vt:lpstr>Livestock Sale  </vt:lpstr>
      <vt:lpstr>Paperwork Requirements</vt:lpstr>
      <vt:lpstr>Take the quiz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Meat Goat Orientation</dc:title>
  <dc:creator>Becky Ridgeway</dc:creator>
  <cp:lastModifiedBy>Becky Ridgeway</cp:lastModifiedBy>
  <cp:revision>16</cp:revision>
  <dcterms:modified xsi:type="dcterms:W3CDTF">2023-05-24T22:13:40Z</dcterms:modified>
</cp:coreProperties>
</file>