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sldIdLst>
    <p:sldId id="256" r:id="rId2"/>
  </p:sldIdLst>
  <p:sldSz cx="43891200" cy="32918400"/>
  <p:notesSz cx="6858000" cy="9144000"/>
  <p:defaultTextStyle>
    <a:defPPr>
      <a:defRPr lang="en-US"/>
    </a:defPPr>
    <a:lvl1pPr algn="ctr" rtl="0" fontAlgn="base">
      <a:spcBef>
        <a:spcPct val="0"/>
      </a:spcBef>
      <a:spcAft>
        <a:spcPct val="0"/>
      </a:spcAft>
      <a:defRPr sz="4200" kern="1200">
        <a:solidFill>
          <a:srgbClr val="000000"/>
        </a:solidFill>
        <a:latin typeface="Gill Sans" charset="0"/>
        <a:ea typeface="ヒラギノ角ゴ ProN W3" charset="-128"/>
        <a:cs typeface="+mn-cs"/>
        <a:sym typeface="Gill Sans" charset="0"/>
      </a:defRPr>
    </a:lvl1pPr>
    <a:lvl2pPr marL="457200" algn="ctr" rtl="0" fontAlgn="base">
      <a:spcBef>
        <a:spcPct val="0"/>
      </a:spcBef>
      <a:spcAft>
        <a:spcPct val="0"/>
      </a:spcAft>
      <a:defRPr sz="4200" kern="1200">
        <a:solidFill>
          <a:srgbClr val="000000"/>
        </a:solidFill>
        <a:latin typeface="Gill Sans" charset="0"/>
        <a:ea typeface="ヒラギノ角ゴ ProN W3" charset="-128"/>
        <a:cs typeface="+mn-cs"/>
        <a:sym typeface="Gill Sans" charset="0"/>
      </a:defRPr>
    </a:lvl2pPr>
    <a:lvl3pPr marL="914400" algn="ctr" rtl="0" fontAlgn="base">
      <a:spcBef>
        <a:spcPct val="0"/>
      </a:spcBef>
      <a:spcAft>
        <a:spcPct val="0"/>
      </a:spcAft>
      <a:defRPr sz="4200" kern="1200">
        <a:solidFill>
          <a:srgbClr val="000000"/>
        </a:solidFill>
        <a:latin typeface="Gill Sans" charset="0"/>
        <a:ea typeface="ヒラギノ角ゴ ProN W3" charset="-128"/>
        <a:cs typeface="+mn-cs"/>
        <a:sym typeface="Gill Sans" charset="0"/>
      </a:defRPr>
    </a:lvl3pPr>
    <a:lvl4pPr marL="1371600" algn="ctr" rtl="0" fontAlgn="base">
      <a:spcBef>
        <a:spcPct val="0"/>
      </a:spcBef>
      <a:spcAft>
        <a:spcPct val="0"/>
      </a:spcAft>
      <a:defRPr sz="4200" kern="1200">
        <a:solidFill>
          <a:srgbClr val="000000"/>
        </a:solidFill>
        <a:latin typeface="Gill Sans" charset="0"/>
        <a:ea typeface="ヒラギノ角ゴ ProN W3" charset="-128"/>
        <a:cs typeface="+mn-cs"/>
        <a:sym typeface="Gill Sans" charset="0"/>
      </a:defRPr>
    </a:lvl4pPr>
    <a:lvl5pPr marL="1828800" algn="ctr" rtl="0" fontAlgn="base">
      <a:spcBef>
        <a:spcPct val="0"/>
      </a:spcBef>
      <a:spcAft>
        <a:spcPct val="0"/>
      </a:spcAft>
      <a:defRPr sz="4200" kern="1200">
        <a:solidFill>
          <a:srgbClr val="000000"/>
        </a:solidFill>
        <a:latin typeface="Gill Sans" charset="0"/>
        <a:ea typeface="ヒラギノ角ゴ ProN W3" charset="-128"/>
        <a:cs typeface="+mn-cs"/>
        <a:sym typeface="Gill Sans" charset="0"/>
      </a:defRPr>
    </a:lvl5pPr>
    <a:lvl6pPr marL="2286000" algn="l" defTabSz="914400" rtl="0" eaLnBrk="1" latinLnBrk="0" hangingPunct="1">
      <a:defRPr sz="4200" kern="1200">
        <a:solidFill>
          <a:srgbClr val="000000"/>
        </a:solidFill>
        <a:latin typeface="Gill Sans" charset="0"/>
        <a:ea typeface="ヒラギノ角ゴ ProN W3" charset="-128"/>
        <a:cs typeface="+mn-cs"/>
        <a:sym typeface="Gill Sans" charset="0"/>
      </a:defRPr>
    </a:lvl6pPr>
    <a:lvl7pPr marL="2743200" algn="l" defTabSz="914400" rtl="0" eaLnBrk="1" latinLnBrk="0" hangingPunct="1">
      <a:defRPr sz="4200" kern="1200">
        <a:solidFill>
          <a:srgbClr val="000000"/>
        </a:solidFill>
        <a:latin typeface="Gill Sans" charset="0"/>
        <a:ea typeface="ヒラギノ角ゴ ProN W3" charset="-128"/>
        <a:cs typeface="+mn-cs"/>
        <a:sym typeface="Gill Sans" charset="0"/>
      </a:defRPr>
    </a:lvl7pPr>
    <a:lvl8pPr marL="3200400" algn="l" defTabSz="914400" rtl="0" eaLnBrk="1" latinLnBrk="0" hangingPunct="1">
      <a:defRPr sz="4200" kern="1200">
        <a:solidFill>
          <a:srgbClr val="000000"/>
        </a:solidFill>
        <a:latin typeface="Gill Sans" charset="0"/>
        <a:ea typeface="ヒラギノ角ゴ ProN W3" charset="-128"/>
        <a:cs typeface="+mn-cs"/>
        <a:sym typeface="Gill Sans" charset="0"/>
      </a:defRPr>
    </a:lvl8pPr>
    <a:lvl9pPr marL="3657600" algn="l" defTabSz="914400" rtl="0" eaLnBrk="1" latinLnBrk="0" hangingPunct="1">
      <a:defRPr sz="4200" kern="1200">
        <a:solidFill>
          <a:srgbClr val="000000"/>
        </a:solidFill>
        <a:latin typeface="Gill Sans" charset="0"/>
        <a:ea typeface="ヒラギノ角ゴ ProN W3" charset="-128"/>
        <a:cs typeface="+mn-cs"/>
        <a:sym typeface="Gill Sans" charset="0"/>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32787"/>
    <p:restoredTop sz="90929"/>
  </p:normalViewPr>
  <p:slideViewPr>
    <p:cSldViewPr>
      <p:cViewPr varScale="1">
        <p:scale>
          <a:sx n="16" d="100"/>
          <a:sy n="16" d="100"/>
        </p:scale>
        <p:origin x="1890" y="66"/>
      </p:cViewPr>
      <p:guideLst>
        <p:guide orient="horz" pos="10368"/>
        <p:guide pos="13824"/>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363" y="18653125"/>
            <a:ext cx="30724475"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fld id="{4EFBB9AD-4CAD-4767-B8CD-285C978D6F52}" type="slidenum">
              <a:rPr lang="en-US"/>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7F999730-2361-4F64-9B36-A789BF4A20F4}" type="slidenum">
              <a:rPr lang="en-US"/>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272163" y="8853488"/>
            <a:ext cx="9326562" cy="240649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290888" y="8853488"/>
            <a:ext cx="27828875" cy="240649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6F36B4C1-2C6D-46D3-93D1-6F7DCF0AD959}" type="slidenum">
              <a:rPr lang="en-US"/>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49877556-F1D8-4559-8DB0-4E445C6FDDF2}" type="slidenum">
              <a:rPr lang="en-US"/>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0" y="13952538"/>
            <a:ext cx="37307838"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22EA128A-88A2-4D3A-8360-B4209CC239B0}" type="slidenum">
              <a:rPr lang="en-US"/>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583363" y="18653125"/>
            <a:ext cx="15284450" cy="14265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2020213" y="18653125"/>
            <a:ext cx="15286037" cy="14265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59D45407-D822-41CD-A2A9-2ADA743B1075}" type="slidenum">
              <a:rPr lang="en-US"/>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3925" y="7369175"/>
            <a:ext cx="1939290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193925" y="10439400"/>
            <a:ext cx="1939290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438" y="7369175"/>
            <a:ext cx="19400837"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2296438" y="10439400"/>
            <a:ext cx="1940083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2E253784-305D-4F2A-A7C1-85C33AFE5DC7}" type="slidenum">
              <a:rPr lang="en-US"/>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56EDEC8A-1FCA-4123-9255-591FA192146B}" type="slidenum">
              <a:rPr lang="en-US"/>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892256C3-B036-47E3-BFDD-C79244EE8ECF}" type="slidenum">
              <a:rPr lang="en-US"/>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7160875" y="1311275"/>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3925" y="6888163"/>
            <a:ext cx="1443990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6A3D74C9-3D0F-4454-9F16-5FFBA66A15CA}" type="slidenum">
              <a:rPr lang="en-US"/>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3"/>
            <a:ext cx="26335037" cy="27209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8602663" y="2941638"/>
            <a:ext cx="26335037"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602663" y="25763538"/>
            <a:ext cx="26335037"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978D2752-1871-40E0-95C7-05ACC9E5C9C0}" type="slidenum">
              <a:rPr lang="en-US"/>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DFEF4"/>
            </a:gs>
            <a:gs pos="100000">
              <a:srgbClr val="FCFCF2"/>
            </a:gs>
          </a:gsLst>
          <a:lin ang="0" scaled="1"/>
        </a:gra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3290888" y="8853488"/>
            <a:ext cx="37307837" cy="9799637"/>
          </a:xfrm>
          <a:prstGeom prst="rect">
            <a:avLst/>
          </a:prstGeom>
          <a:noFill/>
          <a:ln w="12700">
            <a:noFill/>
            <a:miter lim="800000"/>
            <a:headEnd/>
            <a:tailEnd/>
          </a:ln>
          <a:effectLst/>
        </p:spPr>
        <p:txBody>
          <a:bodyPr vert="horz" wrap="square" lIns="215900" tIns="215900" rIns="215900" bIns="215900" numCol="1" anchor="ctr" anchorCtr="0" compatLnSpc="1">
            <a:prstTxWarp prst="textNoShape">
              <a:avLst/>
            </a:prstTxWarp>
          </a:bodyPr>
          <a:lstStyle/>
          <a:p>
            <a:pPr lvl="0"/>
            <a:r>
              <a:rPr lang="en-US" smtClean="0">
                <a:sym typeface="Lucida Grande" charset="0"/>
              </a:rPr>
              <a:t>Click to edit Master title style</a:t>
            </a:r>
          </a:p>
        </p:txBody>
      </p:sp>
      <p:sp>
        <p:nvSpPr>
          <p:cNvPr id="1026" name="Rectangle 2"/>
          <p:cNvSpPr>
            <a:spLocks noGrp="1" noChangeArrowheads="1"/>
          </p:cNvSpPr>
          <p:nvPr>
            <p:ph type="body" idx="1"/>
          </p:nvPr>
        </p:nvSpPr>
        <p:spPr bwMode="auto">
          <a:xfrm>
            <a:off x="6583363" y="18653125"/>
            <a:ext cx="30722887" cy="14265275"/>
          </a:xfrm>
          <a:prstGeom prst="rect">
            <a:avLst/>
          </a:prstGeom>
          <a:noFill/>
          <a:ln w="12700">
            <a:noFill/>
            <a:miter lim="800000"/>
            <a:headEnd/>
            <a:tailEnd/>
          </a:ln>
          <a:effectLst/>
        </p:spPr>
        <p:txBody>
          <a:bodyPr vert="horz" wrap="square" lIns="215900" tIns="215900" rIns="215900" bIns="215900" numCol="1" anchor="t" anchorCtr="0" compatLnSpc="1">
            <a:prstTxWarp prst="textNoShape">
              <a:avLst/>
            </a:prstTxWarp>
          </a:bodyPr>
          <a:lstStyle/>
          <a:p>
            <a:pPr lvl="0"/>
            <a:r>
              <a:rPr lang="en-US" smtClean="0">
                <a:sym typeface="Lucida Grande" charset="0"/>
              </a:rPr>
              <a:t>Click to edit Master text styles</a:t>
            </a:r>
          </a:p>
          <a:p>
            <a:pPr lvl="1"/>
            <a:r>
              <a:rPr lang="en-US" smtClean="0">
                <a:sym typeface="Lucida Grande" charset="0"/>
              </a:rPr>
              <a:t>Second level</a:t>
            </a:r>
          </a:p>
          <a:p>
            <a:pPr lvl="2"/>
            <a:r>
              <a:rPr lang="en-US" smtClean="0">
                <a:sym typeface="Lucida Grande" charset="0"/>
              </a:rPr>
              <a:t>Third level</a:t>
            </a:r>
          </a:p>
          <a:p>
            <a:pPr lvl="3"/>
            <a:r>
              <a:rPr lang="en-US" smtClean="0">
                <a:sym typeface="Lucida Grande" charset="0"/>
              </a:rPr>
              <a:t>Fourth level</a:t>
            </a:r>
          </a:p>
          <a:p>
            <a:pPr lvl="4"/>
            <a:r>
              <a:rPr lang="en-US" smtClean="0">
                <a:sym typeface="Lucida Grande" charset="0"/>
              </a:rPr>
              <a:t>Fifth level</a:t>
            </a:r>
          </a:p>
        </p:txBody>
      </p:sp>
      <p:sp>
        <p:nvSpPr>
          <p:cNvPr id="1027" name="Text Box 3"/>
          <p:cNvSpPr txBox="1">
            <a:spLocks noGrp="1" noChangeArrowheads="1"/>
          </p:cNvSpPr>
          <p:nvPr>
            <p:ph type="sldNum" sz="quarter" idx="4"/>
          </p:nvPr>
        </p:nvSpPr>
        <p:spPr bwMode="auto">
          <a:xfrm>
            <a:off x="40690800" y="31335663"/>
            <a:ext cx="1004888" cy="927100"/>
          </a:xfrm>
          <a:prstGeom prst="rect">
            <a:avLst/>
          </a:prstGeom>
          <a:noFill/>
          <a:ln w="12700">
            <a:noFill/>
            <a:miter lim="800000"/>
            <a:headEnd/>
            <a:tailEnd/>
          </a:ln>
          <a:effectLst/>
        </p:spPr>
        <p:txBody>
          <a:bodyPr vert="horz" wrap="none" lIns="91440" tIns="45720" rIns="91440" bIns="45720" numCol="1" anchor="ctr" anchorCtr="0" compatLnSpc="1">
            <a:prstTxWarp prst="textNoShape">
              <a:avLst/>
            </a:prstTxWarp>
          </a:bodyPr>
          <a:lstStyle>
            <a:lvl1pPr algn="r">
              <a:defRPr sz="5700">
                <a:solidFill>
                  <a:srgbClr val="878787"/>
                </a:solidFill>
                <a:latin typeface="+mn-lt"/>
                <a:ea typeface="Lucida Grande" charset="0"/>
                <a:cs typeface="Lucida Grande" charset="0"/>
                <a:sym typeface="Lucida Grande" charset="0"/>
              </a:defRPr>
            </a:lvl1pPr>
          </a:lstStyle>
          <a:p>
            <a:fld id="{981A6954-A5D4-4ACA-9537-3C4AC0C3815E}"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hf hdr="0" ftr="0" dt="0"/>
  <p:txStyles>
    <p:titleStyle>
      <a:lvl1pPr algn="ctr" rtl="0" fontAlgn="base">
        <a:spcBef>
          <a:spcPct val="0"/>
        </a:spcBef>
        <a:spcAft>
          <a:spcPct val="0"/>
        </a:spcAft>
        <a:defRPr sz="21100">
          <a:solidFill>
            <a:schemeClr val="tx1"/>
          </a:solidFill>
          <a:latin typeface="+mj-lt"/>
          <a:ea typeface="+mj-ea"/>
          <a:cs typeface="+mj-cs"/>
          <a:sym typeface="Lucida Grande" charset="0"/>
        </a:defRPr>
      </a:lvl1pPr>
      <a:lvl2pPr algn="ctr" rtl="0" fontAlgn="base">
        <a:spcBef>
          <a:spcPct val="0"/>
        </a:spcBef>
        <a:spcAft>
          <a:spcPct val="0"/>
        </a:spcAft>
        <a:defRPr sz="21100">
          <a:solidFill>
            <a:schemeClr val="tx1"/>
          </a:solidFill>
          <a:latin typeface="Lucida Grande" charset="0"/>
          <a:ea typeface="ヒラギノ角ゴ ProN W3" charset="-128"/>
          <a:sym typeface="Lucida Grande" charset="0"/>
        </a:defRPr>
      </a:lvl2pPr>
      <a:lvl3pPr algn="ctr" rtl="0" fontAlgn="base">
        <a:spcBef>
          <a:spcPct val="0"/>
        </a:spcBef>
        <a:spcAft>
          <a:spcPct val="0"/>
        </a:spcAft>
        <a:defRPr sz="21100">
          <a:solidFill>
            <a:schemeClr val="tx1"/>
          </a:solidFill>
          <a:latin typeface="Lucida Grande" charset="0"/>
          <a:ea typeface="ヒラギノ角ゴ ProN W3" charset="-128"/>
          <a:sym typeface="Lucida Grande" charset="0"/>
        </a:defRPr>
      </a:lvl3pPr>
      <a:lvl4pPr algn="ctr" rtl="0" fontAlgn="base">
        <a:spcBef>
          <a:spcPct val="0"/>
        </a:spcBef>
        <a:spcAft>
          <a:spcPct val="0"/>
        </a:spcAft>
        <a:defRPr sz="21100">
          <a:solidFill>
            <a:schemeClr val="tx1"/>
          </a:solidFill>
          <a:latin typeface="Lucida Grande" charset="0"/>
          <a:ea typeface="ヒラギノ角ゴ ProN W3" charset="-128"/>
          <a:sym typeface="Lucida Grande" charset="0"/>
        </a:defRPr>
      </a:lvl4pPr>
      <a:lvl5pPr algn="ctr" rtl="0" fontAlgn="base">
        <a:spcBef>
          <a:spcPct val="0"/>
        </a:spcBef>
        <a:spcAft>
          <a:spcPct val="0"/>
        </a:spcAft>
        <a:defRPr sz="21100">
          <a:solidFill>
            <a:schemeClr val="tx1"/>
          </a:solidFill>
          <a:latin typeface="Lucida Grande" charset="0"/>
          <a:ea typeface="ヒラギノ角ゴ ProN W3" charset="-128"/>
          <a:sym typeface="Lucida Grande" charset="0"/>
        </a:defRPr>
      </a:lvl5pPr>
      <a:lvl6pPr marL="457200" algn="ctr" rtl="0" fontAlgn="base">
        <a:spcBef>
          <a:spcPct val="0"/>
        </a:spcBef>
        <a:spcAft>
          <a:spcPct val="0"/>
        </a:spcAft>
        <a:defRPr sz="21100">
          <a:solidFill>
            <a:schemeClr val="tx1"/>
          </a:solidFill>
          <a:latin typeface="Lucida Grande" charset="0"/>
          <a:ea typeface="ヒラギノ角ゴ ProN W3" charset="-128"/>
          <a:sym typeface="Lucida Grande" charset="0"/>
        </a:defRPr>
      </a:lvl6pPr>
      <a:lvl7pPr marL="914400" algn="ctr" rtl="0" fontAlgn="base">
        <a:spcBef>
          <a:spcPct val="0"/>
        </a:spcBef>
        <a:spcAft>
          <a:spcPct val="0"/>
        </a:spcAft>
        <a:defRPr sz="21100">
          <a:solidFill>
            <a:schemeClr val="tx1"/>
          </a:solidFill>
          <a:latin typeface="Lucida Grande" charset="0"/>
          <a:ea typeface="ヒラギノ角ゴ ProN W3" charset="-128"/>
          <a:sym typeface="Lucida Grande" charset="0"/>
        </a:defRPr>
      </a:lvl7pPr>
      <a:lvl8pPr marL="1371600" algn="ctr" rtl="0" fontAlgn="base">
        <a:spcBef>
          <a:spcPct val="0"/>
        </a:spcBef>
        <a:spcAft>
          <a:spcPct val="0"/>
        </a:spcAft>
        <a:defRPr sz="21100">
          <a:solidFill>
            <a:schemeClr val="tx1"/>
          </a:solidFill>
          <a:latin typeface="Lucida Grande" charset="0"/>
          <a:ea typeface="ヒラギノ角ゴ ProN W3" charset="-128"/>
          <a:sym typeface="Lucida Grande" charset="0"/>
        </a:defRPr>
      </a:lvl8pPr>
      <a:lvl9pPr marL="1828800" algn="ctr" rtl="0" fontAlgn="base">
        <a:spcBef>
          <a:spcPct val="0"/>
        </a:spcBef>
        <a:spcAft>
          <a:spcPct val="0"/>
        </a:spcAft>
        <a:defRPr sz="21100">
          <a:solidFill>
            <a:schemeClr val="tx1"/>
          </a:solidFill>
          <a:latin typeface="Lucida Grande" charset="0"/>
          <a:ea typeface="ヒラギノ角ゴ ProN W3" charset="-128"/>
          <a:sym typeface="Lucida Grande" charset="0"/>
        </a:defRPr>
      </a:lvl9pPr>
    </p:titleStyle>
    <p:bodyStyle>
      <a:lvl1pPr algn="ctr" rtl="0" fontAlgn="base">
        <a:spcBef>
          <a:spcPts val="3700"/>
        </a:spcBef>
        <a:spcAft>
          <a:spcPct val="0"/>
        </a:spcAft>
        <a:defRPr sz="15400">
          <a:solidFill>
            <a:srgbClr val="878787"/>
          </a:solidFill>
          <a:latin typeface="+mn-lt"/>
          <a:ea typeface="+mn-ea"/>
          <a:cs typeface="+mn-cs"/>
          <a:sym typeface="Lucida Grande" charset="0"/>
        </a:defRPr>
      </a:lvl1pPr>
      <a:lvl2pPr marL="1330325" algn="ctr" rtl="0" fontAlgn="base">
        <a:spcBef>
          <a:spcPts val="3200"/>
        </a:spcBef>
        <a:spcAft>
          <a:spcPct val="0"/>
        </a:spcAft>
        <a:defRPr sz="13400">
          <a:solidFill>
            <a:srgbClr val="878787"/>
          </a:solidFill>
          <a:latin typeface="+mn-lt"/>
          <a:ea typeface="+mn-ea"/>
          <a:sym typeface="Lucida Grande" charset="0"/>
        </a:defRPr>
      </a:lvl2pPr>
      <a:lvl3pPr marL="3524250" algn="ctr" rtl="0" fontAlgn="base">
        <a:spcBef>
          <a:spcPts val="2800"/>
        </a:spcBef>
        <a:spcAft>
          <a:spcPct val="0"/>
        </a:spcAft>
        <a:defRPr sz="11500">
          <a:solidFill>
            <a:srgbClr val="878787"/>
          </a:solidFill>
          <a:latin typeface="+mn-lt"/>
          <a:ea typeface="+mn-ea"/>
          <a:sym typeface="Lucida Grande" charset="0"/>
        </a:defRPr>
      </a:lvl3pPr>
      <a:lvl4pPr marL="5718175" algn="ctr" rtl="0" fontAlgn="base">
        <a:spcBef>
          <a:spcPts val="2300"/>
        </a:spcBef>
        <a:spcAft>
          <a:spcPct val="0"/>
        </a:spcAft>
        <a:defRPr sz="9600">
          <a:solidFill>
            <a:srgbClr val="878787"/>
          </a:solidFill>
          <a:latin typeface="+mn-lt"/>
          <a:ea typeface="+mn-ea"/>
          <a:sym typeface="Lucida Grande" charset="0"/>
        </a:defRPr>
      </a:lvl4pPr>
      <a:lvl5pPr marL="7913688" algn="ctr" rtl="0" fontAlgn="base">
        <a:spcBef>
          <a:spcPts val="2300"/>
        </a:spcBef>
        <a:spcAft>
          <a:spcPct val="0"/>
        </a:spcAft>
        <a:defRPr sz="9600">
          <a:solidFill>
            <a:srgbClr val="878787"/>
          </a:solidFill>
          <a:latin typeface="+mn-lt"/>
          <a:ea typeface="+mn-ea"/>
          <a:sym typeface="Lucida Grande" charset="0"/>
        </a:defRPr>
      </a:lvl5pPr>
      <a:lvl6pPr marL="8370888" algn="ctr" rtl="0" fontAlgn="base">
        <a:spcBef>
          <a:spcPts val="2300"/>
        </a:spcBef>
        <a:spcAft>
          <a:spcPct val="0"/>
        </a:spcAft>
        <a:defRPr sz="9600">
          <a:solidFill>
            <a:srgbClr val="878787"/>
          </a:solidFill>
          <a:latin typeface="+mn-lt"/>
          <a:ea typeface="+mn-ea"/>
          <a:sym typeface="Lucida Grande" charset="0"/>
        </a:defRPr>
      </a:lvl6pPr>
      <a:lvl7pPr marL="8828088" algn="ctr" rtl="0" fontAlgn="base">
        <a:spcBef>
          <a:spcPts val="2300"/>
        </a:spcBef>
        <a:spcAft>
          <a:spcPct val="0"/>
        </a:spcAft>
        <a:defRPr sz="9600">
          <a:solidFill>
            <a:srgbClr val="878787"/>
          </a:solidFill>
          <a:latin typeface="+mn-lt"/>
          <a:ea typeface="+mn-ea"/>
          <a:sym typeface="Lucida Grande" charset="0"/>
        </a:defRPr>
      </a:lvl7pPr>
      <a:lvl8pPr marL="9285288" algn="ctr" rtl="0" fontAlgn="base">
        <a:spcBef>
          <a:spcPts val="2300"/>
        </a:spcBef>
        <a:spcAft>
          <a:spcPct val="0"/>
        </a:spcAft>
        <a:defRPr sz="9600">
          <a:solidFill>
            <a:srgbClr val="878787"/>
          </a:solidFill>
          <a:latin typeface="+mn-lt"/>
          <a:ea typeface="+mn-ea"/>
          <a:sym typeface="Lucida Grande" charset="0"/>
        </a:defRPr>
      </a:lvl8pPr>
      <a:lvl9pPr marL="9742488" algn="ctr" rtl="0" fontAlgn="base">
        <a:spcBef>
          <a:spcPts val="2300"/>
        </a:spcBef>
        <a:spcAft>
          <a:spcPct val="0"/>
        </a:spcAft>
        <a:defRPr sz="9600">
          <a:solidFill>
            <a:srgbClr val="878787"/>
          </a:solidFill>
          <a:latin typeface="+mn-lt"/>
          <a:ea typeface="+mn-ea"/>
          <a:sym typeface="Lucida Grande"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AutoShape 11"/>
          <p:cNvSpPr>
            <a:spLocks/>
          </p:cNvSpPr>
          <p:nvPr/>
        </p:nvSpPr>
        <p:spPr bwMode="auto">
          <a:xfrm>
            <a:off x="35954097" y="5658852"/>
            <a:ext cx="7479903" cy="25278348"/>
          </a:xfrm>
          <a:prstGeom prst="roundRect">
            <a:avLst>
              <a:gd name="adj" fmla="val 16667"/>
            </a:avLst>
          </a:prstGeom>
          <a:solidFill>
            <a:srgbClr val="FFCC00"/>
          </a:solidFill>
          <a:ln w="25400">
            <a:solidFill>
              <a:schemeClr val="tx1"/>
            </a:solidFill>
            <a:round/>
            <a:headEnd/>
            <a:tailEnd/>
          </a:ln>
        </p:spPr>
        <p:txBody>
          <a:bodyPr lIns="0" tIns="0" rIns="0" bIns="0"/>
          <a:lstStyle/>
          <a:p>
            <a:endParaRPr lang="en-US"/>
          </a:p>
        </p:txBody>
      </p:sp>
      <p:sp>
        <p:nvSpPr>
          <p:cNvPr id="2049" name="Rectangle 1"/>
          <p:cNvSpPr>
            <a:spLocks noGrp="1" noChangeArrowheads="1"/>
          </p:cNvSpPr>
          <p:nvPr>
            <p:ph type="title"/>
          </p:nvPr>
        </p:nvSpPr>
        <p:spPr>
          <a:xfrm>
            <a:off x="5317231" y="676010"/>
            <a:ext cx="34290000" cy="3683000"/>
          </a:xfrm>
          <a:ln/>
        </p:spPr>
        <p:txBody>
          <a:bodyPr/>
          <a:lstStyle/>
          <a:p>
            <a:r>
              <a:rPr lang="en-US" sz="7200" i="1" dirty="0" smtClean="0"/>
              <a:t>Smart Choice Health Insurance</a:t>
            </a:r>
            <a:r>
              <a:rPr lang="en-US" sz="7200" dirty="0" smtClean="0"/>
              <a:t>: </a:t>
            </a:r>
            <a:br>
              <a:rPr lang="en-US" sz="7200" dirty="0" smtClean="0"/>
            </a:br>
            <a:r>
              <a:rPr lang="en-US" sz="7200" dirty="0" smtClean="0"/>
              <a:t>Pilot Test of the Health Insurance Literacy Initiative</a:t>
            </a:r>
            <a:r>
              <a:rPr lang="en-US" sz="6500" dirty="0"/>
              <a:t/>
            </a:r>
            <a:br>
              <a:rPr lang="en-US" sz="6500" dirty="0"/>
            </a:br>
            <a:endParaRPr lang="en-US" sz="6500" dirty="0"/>
          </a:p>
        </p:txBody>
      </p:sp>
      <p:sp>
        <p:nvSpPr>
          <p:cNvPr id="2050" name="Rectangle 2"/>
          <p:cNvSpPr>
            <a:spLocks noGrp="1" noChangeArrowheads="1"/>
          </p:cNvSpPr>
          <p:nvPr>
            <p:ph type="body" idx="1"/>
          </p:nvPr>
        </p:nvSpPr>
        <p:spPr>
          <a:xfrm>
            <a:off x="6705600" y="3581400"/>
            <a:ext cx="30722888" cy="1828800"/>
          </a:xfrm>
          <a:ln/>
        </p:spPr>
        <p:txBody>
          <a:bodyPr/>
          <a:lstStyle/>
          <a:p>
            <a:pPr>
              <a:lnSpc>
                <a:spcPct val="90000"/>
              </a:lnSpc>
              <a:spcBef>
                <a:spcPct val="0"/>
              </a:spcBef>
            </a:pPr>
            <a:r>
              <a:rPr lang="en-US" sz="4800" dirty="0">
                <a:solidFill>
                  <a:schemeClr val="tx1"/>
                </a:solidFill>
              </a:rPr>
              <a:t>Virginia </a:t>
            </a:r>
            <a:r>
              <a:rPr lang="en-US" sz="4800" dirty="0" smtClean="0">
                <a:solidFill>
                  <a:schemeClr val="tx1"/>
                </a:solidFill>
              </a:rPr>
              <a:t>Brown, Mia Russell, Jinhee Kim, Andrew Williams, Nicole Finkbeiner, Bonnie Braun, Teresa McCoy, Lynn Little, Christine Garcia, Maria </a:t>
            </a:r>
            <a:r>
              <a:rPr lang="en-US" sz="4800" dirty="0" err="1" smtClean="0">
                <a:solidFill>
                  <a:schemeClr val="tx1"/>
                </a:solidFill>
              </a:rPr>
              <a:t>Pippidis</a:t>
            </a:r>
            <a:r>
              <a:rPr lang="en-US" sz="4800" dirty="0" smtClean="0">
                <a:solidFill>
                  <a:schemeClr val="tx1"/>
                </a:solidFill>
              </a:rPr>
              <a:t> (UD) </a:t>
            </a:r>
          </a:p>
        </p:txBody>
      </p:sp>
      <p:sp>
        <p:nvSpPr>
          <p:cNvPr id="2051" name="Rectangle 3"/>
          <p:cNvSpPr>
            <a:spLocks/>
          </p:cNvSpPr>
          <p:nvPr/>
        </p:nvSpPr>
        <p:spPr bwMode="auto">
          <a:xfrm>
            <a:off x="13138" y="5225521"/>
            <a:ext cx="43942000" cy="381000"/>
          </a:xfrm>
          <a:prstGeom prst="rect">
            <a:avLst/>
          </a:prstGeom>
          <a:gradFill rotWithShape="0">
            <a:gsLst>
              <a:gs pos="0">
                <a:srgbClr val="FFFFFF"/>
              </a:gs>
              <a:gs pos="50000">
                <a:srgbClr val="676A55"/>
              </a:gs>
              <a:gs pos="100000">
                <a:srgbClr val="FFFFFF"/>
              </a:gs>
            </a:gsLst>
            <a:lin ang="0" scaled="1"/>
          </a:gradFill>
          <a:ln w="9525">
            <a:noFill/>
            <a:miter lim="800000"/>
            <a:headEnd/>
            <a:tailEnd/>
          </a:ln>
        </p:spPr>
        <p:txBody>
          <a:bodyPr wrap="none" lIns="0" tIns="0" rIns="0" bIns="0"/>
          <a:lstStyle/>
          <a:p>
            <a:endParaRPr lang="en-US"/>
          </a:p>
        </p:txBody>
      </p:sp>
      <p:sp>
        <p:nvSpPr>
          <p:cNvPr id="2054" name="Rectangle 6"/>
          <p:cNvSpPr>
            <a:spLocks/>
          </p:cNvSpPr>
          <p:nvPr/>
        </p:nvSpPr>
        <p:spPr bwMode="auto">
          <a:xfrm>
            <a:off x="18211800" y="5798218"/>
            <a:ext cx="8267700" cy="1066800"/>
          </a:xfrm>
          <a:prstGeom prst="rect">
            <a:avLst/>
          </a:prstGeom>
          <a:noFill/>
          <a:ln w="12700" cap="rnd">
            <a:noFill/>
            <a:round/>
            <a:headEnd/>
            <a:tailEnd/>
          </a:ln>
        </p:spPr>
        <p:txBody>
          <a:bodyPr lIns="38100" tIns="38100" rIns="38100" bIns="38100"/>
          <a:lstStyle/>
          <a:p>
            <a:r>
              <a:rPr lang="en-US" sz="6600" b="1" dirty="0" smtClean="0">
                <a:solidFill>
                  <a:srgbClr val="9D3232"/>
                </a:solidFill>
                <a:effectLst>
                  <a:outerShdw blurRad="38100" dist="38100" dir="2700000" algn="tl">
                    <a:srgbClr val="C0C0C0"/>
                  </a:outerShdw>
                </a:effectLst>
                <a:latin typeface="Lucida Grande" charset="0"/>
                <a:ea typeface="Lucida Grande" charset="0"/>
                <a:cs typeface="Lucida Grande" charset="0"/>
                <a:sym typeface="Lucida Grande" charset="0"/>
              </a:rPr>
              <a:t>RESULTS</a:t>
            </a:r>
            <a:endParaRPr lang="en-US" sz="6600" b="1" dirty="0">
              <a:solidFill>
                <a:srgbClr val="9D3232"/>
              </a:solidFill>
              <a:effectLst>
                <a:outerShdw blurRad="38100" dist="38100" dir="2700000" algn="tl">
                  <a:srgbClr val="C0C0C0"/>
                </a:outerShdw>
              </a:effectLst>
              <a:latin typeface="Lucida Grande" charset="0"/>
              <a:ea typeface="Lucida Grande" charset="0"/>
              <a:cs typeface="Lucida Grande" charset="0"/>
              <a:sym typeface="Lucida Grande" charset="0"/>
            </a:endParaRPr>
          </a:p>
        </p:txBody>
      </p:sp>
      <p:sp>
        <p:nvSpPr>
          <p:cNvPr id="2059" name="AutoShape 11"/>
          <p:cNvSpPr>
            <a:spLocks/>
          </p:cNvSpPr>
          <p:nvPr/>
        </p:nvSpPr>
        <p:spPr bwMode="auto">
          <a:xfrm>
            <a:off x="381000" y="5686926"/>
            <a:ext cx="7479903" cy="25250274"/>
          </a:xfrm>
          <a:prstGeom prst="roundRect">
            <a:avLst>
              <a:gd name="adj" fmla="val 16667"/>
            </a:avLst>
          </a:prstGeom>
          <a:solidFill>
            <a:srgbClr val="FFCC00"/>
          </a:solidFill>
          <a:ln w="25400">
            <a:solidFill>
              <a:schemeClr val="tx1"/>
            </a:solidFill>
            <a:round/>
            <a:headEnd/>
            <a:tailEnd/>
          </a:ln>
        </p:spPr>
        <p:txBody>
          <a:bodyPr lIns="0" tIns="0" rIns="0" bIns="0"/>
          <a:lstStyle/>
          <a:p>
            <a:endParaRPr lang="en-US"/>
          </a:p>
        </p:txBody>
      </p:sp>
      <p:sp>
        <p:nvSpPr>
          <p:cNvPr id="2060" name="Rectangle 12"/>
          <p:cNvSpPr>
            <a:spLocks/>
          </p:cNvSpPr>
          <p:nvPr/>
        </p:nvSpPr>
        <p:spPr bwMode="auto">
          <a:xfrm>
            <a:off x="615751" y="7011586"/>
            <a:ext cx="7010400" cy="24294542"/>
          </a:xfrm>
          <a:prstGeom prst="rect">
            <a:avLst/>
          </a:prstGeom>
          <a:noFill/>
          <a:ln w="12700" cap="rnd">
            <a:noFill/>
            <a:round/>
            <a:headEnd/>
            <a:tailEnd/>
          </a:ln>
        </p:spPr>
        <p:txBody>
          <a:bodyPr lIns="38100" tIns="38100" rIns="38100" bIns="38100"/>
          <a:lstStyle/>
          <a:p>
            <a:r>
              <a:rPr lang="en-US" sz="3000" dirty="0" smtClean="0"/>
              <a:t>The Affordable Care Act (ACA) was passed in 2010, expanding health insurance coverage to millions of Americans who may have previously never been insured.  Additionally, the ACA called for changes to current health insurance plans, making it necessary for the currently-insured to understand how the changes will affect them.</a:t>
            </a:r>
            <a:endParaRPr lang="en-US" sz="3000" dirty="0"/>
          </a:p>
          <a:p>
            <a:endParaRPr lang="en-US" sz="3000" dirty="0" smtClean="0">
              <a:effectLst>
                <a:outerShdw blurRad="38100" dist="38100" dir="2700000" algn="tl">
                  <a:srgbClr val="000000">
                    <a:alpha val="43137"/>
                  </a:srgbClr>
                </a:outerShdw>
              </a:effectLst>
            </a:endParaRPr>
          </a:p>
          <a:p>
            <a:r>
              <a:rPr lang="en-US" sz="3000" dirty="0">
                <a:solidFill>
                  <a:schemeClr val="tx1"/>
                </a:solidFill>
                <a:latin typeface="Arial Bold" pitchFamily="34" charset="0"/>
                <a:ea typeface="Wingdings 2" charset="2"/>
                <a:cs typeface="Arial Bold" pitchFamily="34" charset="0"/>
                <a:sym typeface="Wingdings 2" charset="2"/>
              </a:rPr>
              <a:t></a:t>
            </a:r>
          </a:p>
          <a:p>
            <a:endParaRPr lang="en-US" sz="3000" dirty="0" smtClean="0"/>
          </a:p>
          <a:p>
            <a:r>
              <a:rPr lang="en-US" sz="3000" dirty="0" smtClean="0"/>
              <a:t>Health insurance literacy is defined as:</a:t>
            </a:r>
          </a:p>
          <a:p>
            <a:endParaRPr lang="en-US" sz="3000" dirty="0"/>
          </a:p>
          <a:p>
            <a:r>
              <a:rPr lang="en-US" sz="3000" i="1" dirty="0"/>
              <a:t>The degree to which individuals have the knowledge, ability, and confidence to:</a:t>
            </a:r>
            <a:endParaRPr lang="en-US" sz="3000" dirty="0"/>
          </a:p>
          <a:p>
            <a:r>
              <a:rPr lang="en-US" sz="3000" i="1" dirty="0"/>
              <a:t>a)  Find and evaluate information about </a:t>
            </a:r>
            <a:endParaRPr lang="en-US" sz="3000" dirty="0"/>
          </a:p>
          <a:p>
            <a:r>
              <a:rPr lang="en-US" sz="3000" i="1" dirty="0"/>
              <a:t>      health plans;</a:t>
            </a:r>
            <a:endParaRPr lang="en-US" sz="3000" dirty="0"/>
          </a:p>
          <a:p>
            <a:r>
              <a:rPr lang="en-US" sz="3000" i="1" dirty="0"/>
              <a:t>b)  Select the best plan for his or her family’s </a:t>
            </a:r>
            <a:r>
              <a:rPr lang="en-US" sz="3000" i="1" dirty="0" smtClean="0"/>
              <a:t>financial </a:t>
            </a:r>
            <a:r>
              <a:rPr lang="en-US" sz="3000" i="1" dirty="0"/>
              <a:t>and health circumstances, and</a:t>
            </a:r>
            <a:endParaRPr lang="en-US" sz="3000" dirty="0"/>
          </a:p>
          <a:p>
            <a:pPr marL="514350" indent="-514350">
              <a:buAutoNum type="alphaLcParenR" startAt="3"/>
            </a:pPr>
            <a:r>
              <a:rPr lang="en-US" sz="3000" i="1" dirty="0" smtClean="0"/>
              <a:t>Use </a:t>
            </a:r>
            <a:r>
              <a:rPr lang="en-US" sz="3000" i="1" dirty="0"/>
              <a:t>the plan once enrolled</a:t>
            </a:r>
            <a:r>
              <a:rPr lang="en-US" sz="3000" i="1" dirty="0" smtClean="0"/>
              <a:t>.</a:t>
            </a:r>
            <a:endParaRPr lang="en-US" sz="3000" dirty="0"/>
          </a:p>
          <a:p>
            <a:pPr marL="514350" indent="-514350">
              <a:buAutoNum type="alphaLcParenR" startAt="3"/>
            </a:pPr>
            <a:endParaRPr lang="en-US" sz="3000" dirty="0"/>
          </a:p>
          <a:p>
            <a:r>
              <a:rPr lang="en-US" sz="3000" dirty="0" smtClean="0"/>
              <a:t>However, research shows that almost all consumers are confused about their options.  </a:t>
            </a:r>
            <a:r>
              <a:rPr lang="en-US" sz="3000" smtClean="0"/>
              <a:t>Those </a:t>
            </a:r>
            <a:r>
              <a:rPr lang="en-US" sz="3000" dirty="0" smtClean="0"/>
              <a:t>with low to moderate levels of financial, health and health insurance literacy will find the process of purchasing insurance challenging, which can lead to negative health consequences down the road.</a:t>
            </a:r>
          </a:p>
          <a:p>
            <a:pPr>
              <a:spcBef>
                <a:spcPts val="1400"/>
              </a:spcBef>
            </a:pPr>
            <a:endParaRPr lang="en-US" sz="2800" dirty="0" smtClean="0">
              <a:solidFill>
                <a:schemeClr val="tx1"/>
              </a:solidFill>
              <a:latin typeface="Wingdings 2" charset="2"/>
              <a:ea typeface="Wingdings 2" charset="2"/>
              <a:cs typeface="Wingdings 2" charset="2"/>
              <a:sym typeface="Wingdings 2" charset="2"/>
            </a:endParaRPr>
          </a:p>
          <a:p>
            <a:pPr>
              <a:spcBef>
                <a:spcPts val="1400"/>
              </a:spcBef>
            </a:pPr>
            <a:endParaRPr lang="en-US" sz="2800" dirty="0" smtClean="0">
              <a:solidFill>
                <a:schemeClr val="tx1"/>
              </a:solidFill>
              <a:latin typeface="Arial Bold" pitchFamily="34" charset="0"/>
              <a:ea typeface="Lucida Grande" charset="0"/>
              <a:cs typeface="Arial Bold" pitchFamily="34" charset="0"/>
              <a:sym typeface="Lucida Grande" charset="0"/>
            </a:endParaRPr>
          </a:p>
          <a:p>
            <a:pPr>
              <a:spcBef>
                <a:spcPts val="1400"/>
              </a:spcBef>
            </a:pPr>
            <a:r>
              <a:rPr lang="en-US" sz="3000" dirty="0" smtClean="0">
                <a:solidFill>
                  <a:schemeClr val="tx1"/>
                </a:solidFill>
                <a:latin typeface="Gill Sans"/>
                <a:ea typeface="Lucida Grande" charset="0"/>
                <a:cs typeface="Arial Bold" pitchFamily="34" charset="0"/>
                <a:sym typeface="Lucida Grande" charset="0"/>
              </a:rPr>
              <a:t>The purpose of this study was to pilot the </a:t>
            </a:r>
            <a:r>
              <a:rPr lang="en-US" sz="3000" i="1" dirty="0" smtClean="0">
                <a:solidFill>
                  <a:schemeClr val="tx1"/>
                </a:solidFill>
                <a:latin typeface="Gill Sans"/>
                <a:ea typeface="Lucida Grande" charset="0"/>
                <a:cs typeface="Arial Bold" pitchFamily="34" charset="0"/>
                <a:sym typeface="Lucida Grande" charset="0"/>
              </a:rPr>
              <a:t>Smart Choice Health Insurance</a:t>
            </a:r>
            <a:r>
              <a:rPr lang="en-US" sz="3000" dirty="0" smtClean="0">
                <a:solidFill>
                  <a:schemeClr val="tx1"/>
                </a:solidFill>
                <a:latin typeface="Gill Sans"/>
                <a:ea typeface="Lucida Grande" charset="0"/>
                <a:cs typeface="Arial Bold" pitchFamily="34" charset="0"/>
                <a:sym typeface="Lucida Grande" charset="0"/>
              </a:rPr>
              <a:t> program. The program was tested and evaluated on the following three questions:</a:t>
            </a:r>
          </a:p>
          <a:p>
            <a:pPr>
              <a:spcBef>
                <a:spcPts val="1400"/>
              </a:spcBef>
            </a:pPr>
            <a:endParaRPr lang="en-US" sz="3000" dirty="0" smtClean="0">
              <a:solidFill>
                <a:schemeClr val="tx1"/>
              </a:solidFill>
              <a:latin typeface="Gill Sans"/>
              <a:ea typeface="Lucida Grande" charset="0"/>
              <a:cs typeface="Arial Bold" pitchFamily="34" charset="0"/>
              <a:sym typeface="Lucida Grande" charset="0"/>
            </a:endParaRPr>
          </a:p>
          <a:p>
            <a:pPr marL="514350" lvl="0" indent="-514350">
              <a:buAutoNum type="arabicPeriod"/>
            </a:pPr>
            <a:r>
              <a:rPr lang="en-US" sz="3000" dirty="0" smtClean="0"/>
              <a:t>What </a:t>
            </a:r>
            <a:r>
              <a:rPr lang="en-US" sz="3000" dirty="0"/>
              <a:t>are the strengths and weaknesses of program content materials</a:t>
            </a:r>
            <a:r>
              <a:rPr lang="en-US" sz="3000" dirty="0" smtClean="0"/>
              <a:t>?</a:t>
            </a:r>
          </a:p>
          <a:p>
            <a:pPr lvl="0"/>
            <a:endParaRPr lang="en-US" sz="3000" dirty="0"/>
          </a:p>
          <a:p>
            <a:pPr lvl="0"/>
            <a:r>
              <a:rPr lang="en-US" sz="3000" dirty="0" smtClean="0"/>
              <a:t>2. What </a:t>
            </a:r>
            <a:r>
              <a:rPr lang="en-US" sz="3000" dirty="0"/>
              <a:t>knowledge and skills do educators need to deliver the program</a:t>
            </a:r>
            <a:r>
              <a:rPr lang="en-US" sz="3000" dirty="0" smtClean="0"/>
              <a:t>?</a:t>
            </a:r>
          </a:p>
          <a:p>
            <a:pPr lvl="0"/>
            <a:endParaRPr lang="en-US" sz="3000" dirty="0"/>
          </a:p>
          <a:p>
            <a:pPr lvl="0"/>
            <a:r>
              <a:rPr lang="en-US" sz="3000" dirty="0" smtClean="0"/>
              <a:t>3. What </a:t>
            </a:r>
            <a:r>
              <a:rPr lang="en-US" sz="3000" dirty="0"/>
              <a:t>knowledge and skills do consumers need to make smart health insurance purchase decisions?</a:t>
            </a:r>
          </a:p>
          <a:p>
            <a:pPr>
              <a:spcBef>
                <a:spcPts val="1400"/>
              </a:spcBef>
            </a:pPr>
            <a:r>
              <a:rPr lang="en-US" sz="2800" dirty="0" smtClean="0">
                <a:solidFill>
                  <a:schemeClr val="tx1"/>
                </a:solidFill>
                <a:latin typeface="Gill Sans"/>
                <a:ea typeface="Lucida Grande" charset="0"/>
                <a:cs typeface="Arial Bold" pitchFamily="34" charset="0"/>
                <a:sym typeface="Lucida Grande" charset="0"/>
              </a:rPr>
              <a:t> </a:t>
            </a:r>
            <a:endParaRPr lang="en-US" sz="2800" dirty="0"/>
          </a:p>
        </p:txBody>
      </p:sp>
      <p:sp>
        <p:nvSpPr>
          <p:cNvPr id="2052" name="Rectangle 4"/>
          <p:cNvSpPr>
            <a:spLocks/>
          </p:cNvSpPr>
          <p:nvPr/>
        </p:nvSpPr>
        <p:spPr bwMode="auto">
          <a:xfrm>
            <a:off x="982170" y="5962650"/>
            <a:ext cx="6273006" cy="773364"/>
          </a:xfrm>
          <a:prstGeom prst="rect">
            <a:avLst/>
          </a:prstGeom>
          <a:solidFill>
            <a:schemeClr val="tx1"/>
          </a:solidFill>
          <a:ln w="12700" cap="rnd">
            <a:noFill/>
            <a:round/>
            <a:headEnd/>
            <a:tailEnd/>
          </a:ln>
        </p:spPr>
        <p:txBody>
          <a:bodyPr lIns="38100" tIns="38100" rIns="38100" bIns="38100"/>
          <a:lstStyle/>
          <a:p>
            <a:r>
              <a:rPr lang="en-US" sz="4800" dirty="0">
                <a:solidFill>
                  <a:schemeClr val="bg1"/>
                </a:solidFill>
                <a:effectLst>
                  <a:outerShdw blurRad="38100" dist="38100" dir="2700000" algn="tl">
                    <a:srgbClr val="C0C0C0"/>
                  </a:outerShdw>
                </a:effectLst>
                <a:latin typeface="Lucida Grande" charset="0"/>
                <a:ea typeface="Lucida Grande" charset="0"/>
                <a:cs typeface="Lucida Grande" charset="0"/>
                <a:sym typeface="Lucida Grande" charset="0"/>
              </a:rPr>
              <a:t>INTRODUCTION</a:t>
            </a:r>
          </a:p>
        </p:txBody>
      </p:sp>
      <p:sp>
        <p:nvSpPr>
          <p:cNvPr id="2062" name="Rectangle 14"/>
          <p:cNvSpPr>
            <a:spLocks/>
          </p:cNvSpPr>
          <p:nvPr/>
        </p:nvSpPr>
        <p:spPr bwMode="auto">
          <a:xfrm>
            <a:off x="36069875" y="6871258"/>
            <a:ext cx="7315200" cy="23783926"/>
          </a:xfrm>
          <a:prstGeom prst="rect">
            <a:avLst/>
          </a:prstGeom>
          <a:noFill/>
          <a:ln w="12700" cap="rnd">
            <a:noFill/>
            <a:round/>
            <a:headEnd/>
            <a:tailEnd/>
          </a:ln>
        </p:spPr>
        <p:txBody>
          <a:bodyPr lIns="38100" tIns="38100" rIns="38100" bIns="38100"/>
          <a:lstStyle/>
          <a:p>
            <a:r>
              <a:rPr lang="en-US" sz="3000" b="1" dirty="0" smtClean="0">
                <a:solidFill>
                  <a:srgbClr val="610101"/>
                </a:solidFill>
                <a:latin typeface="Arial Bold" pitchFamily="34" charset="0"/>
                <a:ea typeface="Lucida Grande" charset="0"/>
                <a:cs typeface="Arial Bold" pitchFamily="34" charset="0"/>
                <a:sym typeface="Lucida Grande" charset="0"/>
              </a:rPr>
              <a:t>The Team</a:t>
            </a:r>
            <a:endParaRPr lang="en-US" sz="3000" dirty="0">
              <a:solidFill>
                <a:schemeClr val="tx1"/>
              </a:solidFill>
              <a:latin typeface="Arial Bold" pitchFamily="34" charset="0"/>
              <a:ea typeface="Lucida Grande" charset="0"/>
              <a:cs typeface="Arial Bold" pitchFamily="34" charset="0"/>
            </a:endParaRPr>
          </a:p>
          <a:p>
            <a:r>
              <a:rPr lang="en-US" sz="3000" dirty="0" smtClean="0">
                <a:solidFill>
                  <a:schemeClr val="tx1"/>
                </a:solidFill>
                <a:latin typeface="Gill Sans"/>
                <a:ea typeface="Gill Sans" charset="0"/>
                <a:cs typeface="Arial Bold" pitchFamily="34" charset="0"/>
                <a:sym typeface="Lucida Grande" charset="0"/>
              </a:rPr>
              <a:t>Consisted of an interdisciplinary team of health and finance educators, from the University of Maryland Extension and the University of Delaware Cooperative Extension.</a:t>
            </a:r>
          </a:p>
          <a:p>
            <a:endParaRPr lang="en-US" sz="3000" dirty="0">
              <a:solidFill>
                <a:schemeClr val="tx1"/>
              </a:solidFill>
              <a:latin typeface="Gill Sans"/>
              <a:ea typeface="Lucida Grande" charset="0"/>
              <a:cs typeface="Arial Bold" pitchFamily="34" charset="0"/>
              <a:sym typeface="Lucida Grande" charset="0"/>
            </a:endParaRPr>
          </a:p>
          <a:p>
            <a:r>
              <a:rPr lang="en-US" sz="3000" b="1" dirty="0" smtClean="0">
                <a:solidFill>
                  <a:srgbClr val="610101"/>
                </a:solidFill>
                <a:latin typeface="Gill Sans"/>
                <a:ea typeface="Lucida Grande" charset="0"/>
                <a:cs typeface="Arial Bold" pitchFamily="34" charset="0"/>
                <a:sym typeface="Lucida Grande" charset="0"/>
              </a:rPr>
              <a:t>Review of Current Programs</a:t>
            </a:r>
          </a:p>
          <a:p>
            <a:r>
              <a:rPr lang="en-US" sz="3000" dirty="0" smtClean="0">
                <a:solidFill>
                  <a:schemeClr val="tx1"/>
                </a:solidFill>
                <a:latin typeface="Gill Sans"/>
                <a:ea typeface="Gill Sans" charset="0"/>
                <a:cs typeface="Arial Bold" pitchFamily="34" charset="0"/>
                <a:sym typeface="Lucida Grande" charset="0"/>
              </a:rPr>
              <a:t>A literature review and program review of national resources was conducted.  No complete health insurance literacy program was found.  Therefore, the team decided to create a new one grounded both in theory and previous research.</a:t>
            </a:r>
            <a:endParaRPr lang="en-US" sz="3000" dirty="0">
              <a:solidFill>
                <a:schemeClr val="tx1"/>
              </a:solidFill>
              <a:latin typeface="Gill Sans"/>
              <a:ea typeface="Gill Sans" charset="0"/>
              <a:cs typeface="Arial Bold" pitchFamily="34" charset="0"/>
            </a:endParaRPr>
          </a:p>
          <a:p>
            <a:endParaRPr lang="en-US" sz="3000" b="1" dirty="0">
              <a:solidFill>
                <a:srgbClr val="6D0101"/>
              </a:solidFill>
              <a:latin typeface="Gill Sans"/>
              <a:ea typeface="Lucida Grande" charset="0"/>
              <a:cs typeface="Arial Bold" pitchFamily="34" charset="0"/>
              <a:sym typeface="Lucida Grande" charset="0"/>
            </a:endParaRPr>
          </a:p>
          <a:p>
            <a:r>
              <a:rPr lang="en-US" sz="3000" b="1" dirty="0" smtClean="0">
                <a:solidFill>
                  <a:srgbClr val="6D0101"/>
                </a:solidFill>
                <a:latin typeface="Gill Sans"/>
                <a:ea typeface="Lucida Grande" charset="0"/>
                <a:cs typeface="Arial Bold" pitchFamily="34" charset="0"/>
                <a:sym typeface="Lucida Grande" charset="0"/>
              </a:rPr>
              <a:t>Theoretical Framework</a:t>
            </a:r>
          </a:p>
          <a:p>
            <a:r>
              <a:rPr lang="en-US" sz="3000" dirty="0" smtClean="0">
                <a:solidFill>
                  <a:schemeClr val="tx1"/>
                </a:solidFill>
                <a:latin typeface="Gill Sans"/>
                <a:ea typeface="Lucida Grande" charset="0"/>
                <a:cs typeface="Arial Bold" pitchFamily="34" charset="0"/>
                <a:sym typeface="Lucida Grande" charset="0"/>
              </a:rPr>
              <a:t>The following theories were used to inform the development the </a:t>
            </a:r>
            <a:r>
              <a:rPr lang="en-US" sz="3000" i="1" dirty="0" smtClean="0">
                <a:solidFill>
                  <a:schemeClr val="tx1"/>
                </a:solidFill>
                <a:latin typeface="Gill Sans"/>
                <a:ea typeface="Lucida Grande" charset="0"/>
                <a:cs typeface="Arial Bold" pitchFamily="34" charset="0"/>
                <a:sym typeface="Lucida Grande" charset="0"/>
              </a:rPr>
              <a:t>Smart Choice</a:t>
            </a:r>
            <a:r>
              <a:rPr lang="en-US" sz="3000" dirty="0" smtClean="0">
                <a:solidFill>
                  <a:schemeClr val="tx1"/>
                </a:solidFill>
                <a:latin typeface="Gill Sans"/>
                <a:ea typeface="Lucida Grande" charset="0"/>
                <a:cs typeface="Arial Bold" pitchFamily="34" charset="0"/>
                <a:sym typeface="Lucida Grande" charset="0"/>
              </a:rPr>
              <a:t> curriculum: social learning theory, stages of change, planned health behavior, health communications and adult education.</a:t>
            </a:r>
            <a:endParaRPr lang="en-US" sz="3000" dirty="0">
              <a:solidFill>
                <a:schemeClr val="tx1"/>
              </a:solidFill>
              <a:latin typeface="Gill Sans"/>
              <a:ea typeface="Lucida Grande" charset="0"/>
              <a:cs typeface="Arial Bold" pitchFamily="34" charset="0"/>
              <a:sym typeface="Lucida Grande" charset="0"/>
            </a:endParaRPr>
          </a:p>
          <a:p>
            <a:endParaRPr lang="en-US" sz="3000" b="1" dirty="0" smtClean="0">
              <a:solidFill>
                <a:srgbClr val="6D0101"/>
              </a:solidFill>
              <a:latin typeface="Gill Sans"/>
              <a:ea typeface="Lucida Grande" charset="0"/>
              <a:cs typeface="Arial Bold" pitchFamily="34" charset="0"/>
              <a:sym typeface="Lucida Grande" charset="0"/>
            </a:endParaRPr>
          </a:p>
          <a:p>
            <a:r>
              <a:rPr lang="en-US" sz="3000" b="1" dirty="0" smtClean="0">
                <a:solidFill>
                  <a:srgbClr val="6D0101"/>
                </a:solidFill>
                <a:latin typeface="Gill Sans"/>
                <a:ea typeface="Lucida Grande" charset="0"/>
                <a:cs typeface="Arial Bold" pitchFamily="34" charset="0"/>
                <a:sym typeface="Lucida Grande" charset="0"/>
              </a:rPr>
              <a:t>Testing</a:t>
            </a:r>
            <a:endParaRPr lang="en-US" sz="3000" dirty="0">
              <a:solidFill>
                <a:schemeClr val="tx1"/>
              </a:solidFill>
              <a:latin typeface="Gill Sans"/>
              <a:ea typeface="Gill Sans" charset="0"/>
              <a:cs typeface="Arial Bold" pitchFamily="34" charset="0"/>
            </a:endParaRPr>
          </a:p>
          <a:p>
            <a:r>
              <a:rPr lang="en-US" sz="3000" dirty="0" smtClean="0">
                <a:solidFill>
                  <a:schemeClr val="tx1"/>
                </a:solidFill>
                <a:latin typeface="Gill Sans"/>
                <a:ea typeface="Lucida Grande" charset="0"/>
                <a:cs typeface="Arial Bold" pitchFamily="34" charset="0"/>
                <a:sym typeface="Lucida Grande" charset="0"/>
              </a:rPr>
              <a:t>The program was tested in 7 states: Maryland, Kansas, Delaware, Georgia, Iowa, Missouri, and Texas. Both qualitative and quantitative data was collected from consumers and educators.</a:t>
            </a:r>
          </a:p>
          <a:p>
            <a:endParaRPr lang="en-US" sz="3000" dirty="0">
              <a:solidFill>
                <a:schemeClr val="tx1"/>
              </a:solidFill>
              <a:latin typeface="Gill Sans"/>
              <a:ea typeface="Gill Sans" charset="0"/>
              <a:cs typeface="Arial Bold" pitchFamily="34" charset="0"/>
              <a:sym typeface="Lucida Grande" charset="0"/>
            </a:endParaRPr>
          </a:p>
          <a:p>
            <a:r>
              <a:rPr lang="en-US" sz="3000" dirty="0" smtClean="0">
                <a:solidFill>
                  <a:schemeClr val="tx1"/>
                </a:solidFill>
                <a:latin typeface="Gill Sans"/>
                <a:ea typeface="Gill Sans" charset="0"/>
                <a:cs typeface="Arial Bold" pitchFamily="34" charset="0"/>
                <a:sym typeface="Lucida Grande" charset="0"/>
              </a:rPr>
              <a:t>Programs lasted about 2 hours and were held at Extension offices, University(s) and other public facilities (libraries, etc.).</a:t>
            </a:r>
            <a:endParaRPr lang="en-US" sz="3000" dirty="0">
              <a:solidFill>
                <a:schemeClr val="tx1"/>
              </a:solidFill>
              <a:latin typeface="Gill Sans"/>
              <a:ea typeface="Gill Sans" charset="0"/>
              <a:cs typeface="Arial Bold" pitchFamily="34" charset="0"/>
            </a:endParaRPr>
          </a:p>
          <a:p>
            <a:endParaRPr lang="en-US" sz="3000" b="1" dirty="0" smtClean="0">
              <a:solidFill>
                <a:srgbClr val="6D0101"/>
              </a:solidFill>
              <a:latin typeface="Gill Sans"/>
              <a:ea typeface="Lucida Grande" charset="0"/>
              <a:cs typeface="Arial Bold" pitchFamily="34" charset="0"/>
              <a:sym typeface="Lucida Grande" charset="0"/>
            </a:endParaRPr>
          </a:p>
          <a:p>
            <a:r>
              <a:rPr lang="en-US" sz="3000" b="1" dirty="0">
                <a:solidFill>
                  <a:srgbClr val="710101"/>
                </a:solidFill>
                <a:latin typeface="Gill Sans"/>
                <a:ea typeface="Lucida Grande" charset="0"/>
                <a:cs typeface="Arial Bold" pitchFamily="34" charset="0"/>
                <a:sym typeface="Lucida Grande" charset="0"/>
              </a:rPr>
              <a:t>Participants</a:t>
            </a:r>
            <a:r>
              <a:rPr lang="en-US" sz="3000" dirty="0">
                <a:solidFill>
                  <a:schemeClr val="tx1"/>
                </a:solidFill>
                <a:latin typeface="Gill Sans"/>
                <a:ea typeface="Lucida Grande" charset="0"/>
                <a:cs typeface="Arial Bold" pitchFamily="34" charset="0"/>
                <a:sym typeface="Lucida Grande" charset="0"/>
              </a:rPr>
              <a:t> </a:t>
            </a:r>
          </a:p>
          <a:p>
            <a:r>
              <a:rPr lang="en-US" sz="3000" dirty="0" smtClean="0">
                <a:solidFill>
                  <a:schemeClr val="tx1"/>
                </a:solidFill>
                <a:latin typeface="Gill Sans"/>
                <a:ea typeface="Lucida Grande" charset="0"/>
                <a:cs typeface="Arial Bold" pitchFamily="34" charset="0"/>
                <a:sym typeface="Lucida Grande" charset="0"/>
              </a:rPr>
              <a:t>A total of 142 people participated in the research. 76% were female, 44% were 50-64 and 55% were white.</a:t>
            </a:r>
            <a:endParaRPr lang="en-US" sz="3000" dirty="0">
              <a:solidFill>
                <a:schemeClr val="tx1"/>
              </a:solidFill>
              <a:latin typeface="Gill Sans"/>
              <a:ea typeface="Lucida Grande" charset="0"/>
              <a:cs typeface="Arial Bold" pitchFamily="34" charset="0"/>
              <a:sym typeface="Lucida Grande" charset="0"/>
            </a:endParaRPr>
          </a:p>
          <a:p>
            <a:endParaRPr lang="en-US" sz="3000" b="1" dirty="0">
              <a:solidFill>
                <a:srgbClr val="6D0101"/>
              </a:solidFill>
              <a:latin typeface="Gill Sans"/>
              <a:ea typeface="Lucida Grande" charset="0"/>
              <a:cs typeface="Arial Bold" pitchFamily="34" charset="0"/>
              <a:sym typeface="Lucida Grande" charset="0"/>
            </a:endParaRPr>
          </a:p>
          <a:p>
            <a:r>
              <a:rPr lang="en-US" sz="3000" b="1" dirty="0">
                <a:solidFill>
                  <a:srgbClr val="6D0101"/>
                </a:solidFill>
                <a:latin typeface="Gill Sans"/>
                <a:ea typeface="Lucida Grande" charset="0"/>
                <a:cs typeface="Arial Bold" pitchFamily="34" charset="0"/>
                <a:sym typeface="Lucida Grande" charset="0"/>
              </a:rPr>
              <a:t>Data C</a:t>
            </a:r>
            <a:r>
              <a:rPr lang="en-US" sz="3000" b="1" dirty="0" smtClean="0">
                <a:solidFill>
                  <a:srgbClr val="6D0101"/>
                </a:solidFill>
                <a:latin typeface="Gill Sans"/>
                <a:ea typeface="Lucida Grande" charset="0"/>
                <a:cs typeface="Arial Bold" pitchFamily="34" charset="0"/>
                <a:sym typeface="Lucida Grande" charset="0"/>
              </a:rPr>
              <a:t>ollection and Analysis</a:t>
            </a:r>
            <a:r>
              <a:rPr lang="en-US" sz="3000" dirty="0" smtClean="0">
                <a:solidFill>
                  <a:schemeClr val="tx1"/>
                </a:solidFill>
                <a:latin typeface="Gill Sans"/>
                <a:ea typeface="Lucida Grande" charset="0"/>
                <a:cs typeface="Arial Bold" pitchFamily="34" charset="0"/>
                <a:sym typeface="Lucida Grande" charset="0"/>
              </a:rPr>
              <a:t>  </a:t>
            </a:r>
            <a:endParaRPr lang="en-US" sz="3000" dirty="0">
              <a:solidFill>
                <a:schemeClr val="tx1"/>
              </a:solidFill>
              <a:latin typeface="Gill Sans"/>
              <a:ea typeface="Gill Sans" charset="0"/>
              <a:cs typeface="Arial Bold" pitchFamily="34" charset="0"/>
            </a:endParaRPr>
          </a:p>
          <a:p>
            <a:r>
              <a:rPr lang="en-US" sz="3000" dirty="0" smtClean="0">
                <a:solidFill>
                  <a:schemeClr val="tx1"/>
                </a:solidFill>
                <a:latin typeface="Gill Sans"/>
                <a:ea typeface="Lucida Grande" charset="0"/>
                <a:cs typeface="Arial Bold" pitchFamily="34" charset="0"/>
                <a:sym typeface="Lucida Grande" charset="0"/>
              </a:rPr>
              <a:t>Participant data was collected with both clicker technology and flip chart questions. Educator data was collected via </a:t>
            </a:r>
            <a:r>
              <a:rPr lang="en-US" sz="3000" dirty="0" err="1" smtClean="0">
                <a:solidFill>
                  <a:schemeClr val="tx1"/>
                </a:solidFill>
                <a:latin typeface="Gill Sans"/>
                <a:ea typeface="Lucida Grande" charset="0"/>
                <a:cs typeface="Arial Bold" pitchFamily="34" charset="0"/>
                <a:sym typeface="Lucida Grande" charset="0"/>
              </a:rPr>
              <a:t>Qualtrics</a:t>
            </a:r>
            <a:r>
              <a:rPr lang="en-US" sz="3000" dirty="0">
                <a:solidFill>
                  <a:schemeClr val="tx1"/>
                </a:solidFill>
                <a:latin typeface="Gill Sans"/>
                <a:ea typeface="Lucida Grande" charset="0"/>
                <a:cs typeface="Arial Bold" pitchFamily="34" charset="0"/>
                <a:sym typeface="Lucida Grande" charset="0"/>
              </a:rPr>
              <a:t> </a:t>
            </a:r>
            <a:r>
              <a:rPr lang="en-US" sz="3000" dirty="0" smtClean="0">
                <a:solidFill>
                  <a:schemeClr val="tx1"/>
                </a:solidFill>
                <a:latin typeface="Gill Sans"/>
                <a:ea typeface="Lucida Grande" charset="0"/>
                <a:cs typeface="Arial Bold" pitchFamily="34" charset="0"/>
                <a:sym typeface="Lucida Grande" charset="0"/>
              </a:rPr>
              <a:t>and was both qualitative and quantitative.</a:t>
            </a:r>
          </a:p>
          <a:p>
            <a:endParaRPr lang="en-US" sz="3000" dirty="0" smtClean="0">
              <a:solidFill>
                <a:schemeClr val="tx1"/>
              </a:solidFill>
              <a:latin typeface="Gill Sans"/>
              <a:ea typeface="Lucida Grande" charset="0"/>
              <a:cs typeface="Arial Bold" pitchFamily="34" charset="0"/>
              <a:sym typeface="Lucida Grande" charset="0"/>
            </a:endParaRPr>
          </a:p>
          <a:p>
            <a:r>
              <a:rPr lang="en-US" sz="3000" dirty="0" smtClean="0">
                <a:solidFill>
                  <a:schemeClr val="tx1"/>
                </a:solidFill>
                <a:latin typeface="Gill Sans"/>
                <a:ea typeface="Lucida Grande" charset="0"/>
                <a:cs typeface="Arial Bold" pitchFamily="34" charset="0"/>
                <a:sym typeface="Lucida Grande" charset="0"/>
              </a:rPr>
              <a:t>Excel was used to analyze quantitative data.  Trends and frequencies were run.  Qualitative data was analyzed for trends and themes. </a:t>
            </a:r>
          </a:p>
          <a:p>
            <a:endParaRPr lang="en-US" sz="3000" dirty="0">
              <a:solidFill>
                <a:schemeClr val="tx1"/>
              </a:solidFill>
              <a:latin typeface="Gill Sans"/>
              <a:ea typeface="Lucida Grande" charset="0"/>
              <a:cs typeface="Arial Bold" pitchFamily="34" charset="0"/>
              <a:sym typeface="Lucida Grande" charset="0"/>
            </a:endParaRPr>
          </a:p>
          <a:p>
            <a:r>
              <a:rPr lang="en-US" sz="3000" dirty="0" smtClean="0">
                <a:solidFill>
                  <a:schemeClr val="tx1"/>
                </a:solidFill>
                <a:latin typeface="Gill Sans"/>
                <a:ea typeface="Lucida Grande" charset="0"/>
                <a:cs typeface="Arial Bold" pitchFamily="34" charset="0"/>
                <a:sym typeface="Lucida Grande" charset="0"/>
              </a:rPr>
              <a:t>*The team would like to thank all the educators and states who assisted in the program pilot.</a:t>
            </a:r>
          </a:p>
          <a:p>
            <a:endParaRPr lang="en-US" sz="2800" dirty="0">
              <a:solidFill>
                <a:schemeClr val="tx1"/>
              </a:solidFill>
              <a:latin typeface="Arial Bold" pitchFamily="34" charset="0"/>
              <a:ea typeface="Lucida Grande" charset="0"/>
              <a:cs typeface="Arial Bold" pitchFamily="34" charset="0"/>
              <a:sym typeface="Lucida Grande" charset="0"/>
            </a:endParaRPr>
          </a:p>
        </p:txBody>
      </p:sp>
      <p:sp>
        <p:nvSpPr>
          <p:cNvPr id="27" name="Rectangle 4"/>
          <p:cNvSpPr>
            <a:spLocks/>
          </p:cNvSpPr>
          <p:nvPr/>
        </p:nvSpPr>
        <p:spPr bwMode="auto">
          <a:xfrm>
            <a:off x="36516898" y="5944936"/>
            <a:ext cx="6273006" cy="773364"/>
          </a:xfrm>
          <a:prstGeom prst="rect">
            <a:avLst/>
          </a:prstGeom>
          <a:solidFill>
            <a:schemeClr val="tx1"/>
          </a:solidFill>
          <a:ln w="12700" cap="rnd">
            <a:noFill/>
            <a:round/>
            <a:headEnd/>
            <a:tailEnd/>
          </a:ln>
        </p:spPr>
        <p:txBody>
          <a:bodyPr lIns="38100" tIns="38100" rIns="38100" bIns="38100"/>
          <a:lstStyle/>
          <a:p>
            <a:r>
              <a:rPr lang="en-US" sz="4800" dirty="0" smtClean="0">
                <a:solidFill>
                  <a:schemeClr val="bg1"/>
                </a:solidFill>
                <a:effectLst>
                  <a:outerShdw blurRad="38100" dist="38100" dir="2700000" algn="tl">
                    <a:srgbClr val="C0C0C0"/>
                  </a:outerShdw>
                </a:effectLst>
                <a:latin typeface="Lucida Grande" charset="0"/>
                <a:ea typeface="Lucida Grande" charset="0"/>
                <a:cs typeface="Lucida Grande" charset="0"/>
                <a:sym typeface="Lucida Grande" charset="0"/>
              </a:rPr>
              <a:t>METHODS</a:t>
            </a:r>
            <a:endParaRPr lang="en-US" sz="4800" dirty="0">
              <a:solidFill>
                <a:schemeClr val="bg1"/>
              </a:solidFill>
              <a:effectLst>
                <a:outerShdw blurRad="38100" dist="38100" dir="2700000" algn="tl">
                  <a:srgbClr val="C0C0C0"/>
                </a:outerShdw>
              </a:effectLst>
              <a:latin typeface="Lucida Grande" charset="0"/>
              <a:ea typeface="Lucida Grande" charset="0"/>
              <a:cs typeface="Lucida Grande" charset="0"/>
              <a:sym typeface="Lucida Grande" charset="0"/>
            </a:endParaRPr>
          </a:p>
        </p:txBody>
      </p:sp>
      <p:sp>
        <p:nvSpPr>
          <p:cNvPr id="32" name="Rectangle 92"/>
          <p:cNvSpPr>
            <a:spLocks/>
          </p:cNvSpPr>
          <p:nvPr/>
        </p:nvSpPr>
        <p:spPr bwMode="auto">
          <a:xfrm>
            <a:off x="8605577" y="16577679"/>
            <a:ext cx="11327060" cy="838200"/>
          </a:xfrm>
          <a:prstGeom prst="rect">
            <a:avLst/>
          </a:prstGeom>
          <a:noFill/>
          <a:ln w="12700" cap="rnd">
            <a:noFill/>
            <a:round/>
            <a:headEnd/>
            <a:tailEnd/>
          </a:ln>
        </p:spPr>
        <p:txBody>
          <a:bodyPr lIns="38100" tIns="38100" rIns="38100" bIns="38100"/>
          <a:lstStyle/>
          <a:p>
            <a:r>
              <a:rPr lang="en-US" sz="3600" b="1" dirty="0" smtClean="0">
                <a:solidFill>
                  <a:schemeClr val="tx1"/>
                </a:solidFill>
                <a:latin typeface="Gill Sans"/>
                <a:ea typeface="Gill Sans" charset="0"/>
                <a:cs typeface="Arial" pitchFamily="34" charset="0"/>
                <a:sym typeface="Lucida Grande" charset="0"/>
              </a:rPr>
              <a:t>Quantitative Findings</a:t>
            </a:r>
            <a:endParaRPr lang="en-US" sz="3600" b="1" dirty="0">
              <a:solidFill>
                <a:schemeClr val="tx1"/>
              </a:solidFill>
              <a:latin typeface="Gill Sans"/>
              <a:ea typeface="Gill Sans" charset="0"/>
              <a:cs typeface="Arial" pitchFamily="34" charset="0"/>
              <a:sym typeface="Lucida Grande" charset="0"/>
            </a:endParaRPr>
          </a:p>
          <a:p>
            <a:endParaRPr lang="en-US" sz="2800" dirty="0" smtClean="0">
              <a:latin typeface="Arial" pitchFamily="34" charset="0"/>
              <a:cs typeface="Arial" pitchFamily="34" charset="0"/>
            </a:endParaRPr>
          </a:p>
          <a:p>
            <a:endParaRPr lang="en-US" sz="2800" dirty="0">
              <a:solidFill>
                <a:schemeClr val="tx1"/>
              </a:solidFill>
              <a:latin typeface="Arial" pitchFamily="34" charset="0"/>
              <a:ea typeface="Gill Sans" charset="0"/>
              <a:cs typeface="Arial" pitchFamily="34" charset="0"/>
            </a:endParaRPr>
          </a:p>
        </p:txBody>
      </p:sp>
      <p:sp>
        <p:nvSpPr>
          <p:cNvPr id="2" name="TextBox 1"/>
          <p:cNvSpPr txBox="1"/>
          <p:nvPr/>
        </p:nvSpPr>
        <p:spPr>
          <a:xfrm>
            <a:off x="8623970" y="31775400"/>
            <a:ext cx="26441400" cy="1754326"/>
          </a:xfrm>
          <a:prstGeom prst="rect">
            <a:avLst/>
          </a:prstGeom>
          <a:noFill/>
          <a:ln>
            <a:noFill/>
          </a:ln>
        </p:spPr>
        <p:txBody>
          <a:bodyPr wrap="square" rtlCol="0">
            <a:spAutoFit/>
          </a:bodyPr>
          <a:lstStyle/>
          <a:p>
            <a:r>
              <a:rPr lang="en-US" sz="2400" i="1" dirty="0"/>
              <a:t>University of Maryland Extension programs are open to all citizens without regard to race, color, gender, disability, religion, age, sexual orientation, marital or parental status, or national origin</a:t>
            </a:r>
            <a:r>
              <a:rPr lang="en-US" sz="2000" i="1" dirty="0"/>
              <a:t>.</a:t>
            </a:r>
            <a:endParaRPr lang="en-US" sz="2000" dirty="0"/>
          </a:p>
          <a:p>
            <a:r>
              <a:rPr lang="en-US" dirty="0"/>
              <a:t> </a:t>
            </a:r>
          </a:p>
          <a:p>
            <a:endParaRPr lang="en-US" dirty="0"/>
          </a:p>
        </p:txBody>
      </p:sp>
      <p:sp>
        <p:nvSpPr>
          <p:cNvPr id="7" name="Control 1"/>
          <p:cNvSpPr>
            <a:spLocks noChangeArrowheads="1" noChangeShapeType="1"/>
          </p:cNvSpPr>
          <p:nvPr/>
        </p:nvSpPr>
        <p:spPr bwMode="auto">
          <a:xfrm>
            <a:off x="14797088" y="21655088"/>
            <a:ext cx="11233150" cy="8582025"/>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0" tIns="0" rIns="0" bIns="0" numCol="1" anchor="t" anchorCtr="0" compatLnSpc="1">
            <a:prstTxWarp prst="textNoShape">
              <a:avLst/>
            </a:prstTxWarp>
          </a:bodyPr>
          <a:lstStyle/>
          <a:p>
            <a:endParaRPr lang="en-US"/>
          </a:p>
        </p:txBody>
      </p:sp>
      <p:sp>
        <p:nvSpPr>
          <p:cNvPr id="48" name="Rectangle 4"/>
          <p:cNvSpPr>
            <a:spLocks/>
          </p:cNvSpPr>
          <p:nvPr/>
        </p:nvSpPr>
        <p:spPr bwMode="auto">
          <a:xfrm>
            <a:off x="1021584" y="21655088"/>
            <a:ext cx="6273006" cy="773364"/>
          </a:xfrm>
          <a:prstGeom prst="rect">
            <a:avLst/>
          </a:prstGeom>
          <a:solidFill>
            <a:schemeClr val="tx1"/>
          </a:solidFill>
          <a:ln w="12700" cap="rnd">
            <a:noFill/>
            <a:round/>
            <a:headEnd/>
            <a:tailEnd/>
          </a:ln>
        </p:spPr>
        <p:txBody>
          <a:bodyPr lIns="38100" tIns="38100" rIns="38100" bIns="38100"/>
          <a:lstStyle/>
          <a:p>
            <a:r>
              <a:rPr lang="en-US" sz="4800" dirty="0" smtClean="0">
                <a:solidFill>
                  <a:schemeClr val="bg1"/>
                </a:solidFill>
                <a:effectLst>
                  <a:outerShdw blurRad="38100" dist="38100" dir="2700000" algn="tl">
                    <a:srgbClr val="C0C0C0"/>
                  </a:outerShdw>
                </a:effectLst>
                <a:latin typeface="Lucida Grande" charset="0"/>
                <a:ea typeface="Lucida Grande" charset="0"/>
                <a:cs typeface="Lucida Grande" charset="0"/>
                <a:sym typeface="Lucida Grande" charset="0"/>
              </a:rPr>
              <a:t>PURPOSE</a:t>
            </a:r>
            <a:endParaRPr lang="en-US" sz="4800" dirty="0">
              <a:solidFill>
                <a:schemeClr val="bg1"/>
              </a:solidFill>
              <a:effectLst>
                <a:outerShdw blurRad="38100" dist="38100" dir="2700000" algn="tl">
                  <a:srgbClr val="C0C0C0"/>
                </a:outerShdw>
              </a:effectLst>
              <a:latin typeface="Lucida Grande" charset="0"/>
              <a:ea typeface="Lucida Grande" charset="0"/>
              <a:cs typeface="Lucida Grande" charset="0"/>
              <a:sym typeface="Lucida Grande" charset="0"/>
            </a:endParaRPr>
          </a:p>
        </p:txBody>
      </p:sp>
      <p:sp>
        <p:nvSpPr>
          <p:cNvPr id="86" name="Rectangle 92"/>
          <p:cNvSpPr>
            <a:spLocks/>
          </p:cNvSpPr>
          <p:nvPr/>
        </p:nvSpPr>
        <p:spPr bwMode="auto">
          <a:xfrm>
            <a:off x="23901065" y="16538503"/>
            <a:ext cx="9397330" cy="838200"/>
          </a:xfrm>
          <a:prstGeom prst="rect">
            <a:avLst/>
          </a:prstGeom>
          <a:noFill/>
          <a:ln w="12700" cap="rnd">
            <a:noFill/>
            <a:round/>
            <a:headEnd/>
            <a:tailEnd/>
          </a:ln>
        </p:spPr>
        <p:txBody>
          <a:bodyPr lIns="38100" tIns="38100" rIns="38100" bIns="38100"/>
          <a:lstStyle/>
          <a:p>
            <a:r>
              <a:rPr lang="en-US" sz="3600" b="1" dirty="0" smtClean="0">
                <a:solidFill>
                  <a:schemeClr val="tx1"/>
                </a:solidFill>
                <a:latin typeface="Gill Sans"/>
                <a:ea typeface="Gill Sans" charset="0"/>
                <a:cs typeface="Arial" pitchFamily="34" charset="0"/>
                <a:sym typeface="Lucida Grande" charset="0"/>
              </a:rPr>
              <a:t>Educator Qualitative Findings</a:t>
            </a:r>
            <a:endParaRPr lang="en-US" sz="3600" b="1" dirty="0">
              <a:solidFill>
                <a:schemeClr val="tx1"/>
              </a:solidFill>
              <a:latin typeface="Gill Sans"/>
              <a:ea typeface="Gill Sans" charset="0"/>
              <a:cs typeface="Arial" pitchFamily="34" charset="0"/>
              <a:sym typeface="Lucida Grande" charset="0"/>
            </a:endParaRPr>
          </a:p>
          <a:p>
            <a:endParaRPr lang="en-US" sz="2800" dirty="0" smtClean="0">
              <a:latin typeface="Arial" pitchFamily="34" charset="0"/>
              <a:cs typeface="Arial" pitchFamily="34" charset="0"/>
            </a:endParaRPr>
          </a:p>
          <a:p>
            <a:endParaRPr lang="en-US" sz="2800" dirty="0">
              <a:solidFill>
                <a:schemeClr val="tx1"/>
              </a:solidFill>
              <a:latin typeface="Arial" pitchFamily="34" charset="0"/>
              <a:ea typeface="Gill Sans" charset="0"/>
              <a:cs typeface="Arial" pitchFamily="34" charset="0"/>
            </a:endParaRPr>
          </a:p>
        </p:txBody>
      </p:sp>
      <p:sp>
        <p:nvSpPr>
          <p:cNvPr id="2067" name="TextBox 2066"/>
          <p:cNvSpPr txBox="1"/>
          <p:nvPr/>
        </p:nvSpPr>
        <p:spPr>
          <a:xfrm>
            <a:off x="8305800" y="26412481"/>
            <a:ext cx="27203400" cy="4708981"/>
          </a:xfrm>
          <a:prstGeom prst="rect">
            <a:avLst/>
          </a:prstGeom>
          <a:noFill/>
          <a:ln w="57150">
            <a:solidFill>
              <a:schemeClr val="accent1"/>
            </a:solidFill>
          </a:ln>
        </p:spPr>
        <p:txBody>
          <a:bodyPr wrap="square" rtlCol="0">
            <a:spAutoFit/>
          </a:bodyPr>
          <a:lstStyle/>
          <a:p>
            <a:r>
              <a:rPr lang="en-US" sz="4400" b="1" dirty="0" smtClean="0"/>
              <a:t>Moving Forward</a:t>
            </a:r>
          </a:p>
          <a:p>
            <a:r>
              <a:rPr lang="en-US" sz="3200" dirty="0" smtClean="0"/>
              <a:t>Based on the findings, the Smart Choice team has and will:</a:t>
            </a:r>
          </a:p>
          <a:p>
            <a:endParaRPr lang="en-US" sz="3200" dirty="0"/>
          </a:p>
          <a:p>
            <a:r>
              <a:rPr lang="en-US" sz="3200" dirty="0" smtClean="0"/>
              <a:t>Develop an Educator Toolkit and Educator Certification training for the Smart Choice Curriculum</a:t>
            </a:r>
          </a:p>
          <a:p>
            <a:r>
              <a:rPr lang="en-US" sz="3200" dirty="0" smtClean="0"/>
              <a:t>Develop and provide case studies for the consumer workshop</a:t>
            </a:r>
          </a:p>
          <a:p>
            <a:r>
              <a:rPr lang="en-US" sz="3200" dirty="0" smtClean="0"/>
              <a:t>Reorganize/revise program flow to provide consumers with more skill-building time</a:t>
            </a:r>
          </a:p>
          <a:p>
            <a:r>
              <a:rPr lang="en-US" sz="3200" dirty="0" smtClean="0"/>
              <a:t>Provide evaluation metrics to measure program success</a:t>
            </a:r>
          </a:p>
          <a:p>
            <a:r>
              <a:rPr lang="en-US" sz="3200" dirty="0" smtClean="0"/>
              <a:t>Develop supplemental pieces to allow customization of program for specific audiences</a:t>
            </a:r>
          </a:p>
          <a:p>
            <a:r>
              <a:rPr lang="en-US" sz="3200" dirty="0" smtClean="0"/>
              <a:t>Continue research and evaluation to develop </a:t>
            </a:r>
            <a:r>
              <a:rPr lang="en-US" sz="3200" i="1" dirty="0" smtClean="0"/>
              <a:t>Smart Choice </a:t>
            </a:r>
            <a:r>
              <a:rPr lang="en-US" sz="3200" dirty="0" smtClean="0"/>
              <a:t>into an evidence based practice</a:t>
            </a:r>
          </a:p>
        </p:txBody>
      </p:sp>
      <p:sp>
        <p:nvSpPr>
          <p:cNvPr id="35" name="Rectangle 92"/>
          <p:cNvSpPr>
            <a:spLocks/>
          </p:cNvSpPr>
          <p:nvPr/>
        </p:nvSpPr>
        <p:spPr bwMode="auto">
          <a:xfrm>
            <a:off x="8279524" y="7011586"/>
            <a:ext cx="11327060" cy="838200"/>
          </a:xfrm>
          <a:prstGeom prst="rect">
            <a:avLst/>
          </a:prstGeom>
          <a:noFill/>
          <a:ln w="12700" cap="rnd">
            <a:noFill/>
            <a:round/>
            <a:headEnd/>
            <a:tailEnd/>
          </a:ln>
        </p:spPr>
        <p:txBody>
          <a:bodyPr lIns="38100" tIns="38100" rIns="38100" bIns="38100"/>
          <a:lstStyle/>
          <a:p>
            <a:r>
              <a:rPr lang="en-US" sz="3600" b="1" dirty="0" smtClean="0">
                <a:solidFill>
                  <a:schemeClr val="tx1"/>
                </a:solidFill>
                <a:latin typeface="Gill Sans"/>
                <a:ea typeface="Gill Sans" charset="0"/>
                <a:cs typeface="Arial" pitchFamily="34" charset="0"/>
                <a:sym typeface="Lucida Grande" charset="0"/>
              </a:rPr>
              <a:t>Theoretical Framework</a:t>
            </a:r>
            <a:endParaRPr lang="en-US" sz="3600" b="1" dirty="0">
              <a:solidFill>
                <a:schemeClr val="tx1"/>
              </a:solidFill>
              <a:latin typeface="Gill Sans"/>
              <a:ea typeface="Gill Sans" charset="0"/>
              <a:cs typeface="Arial" pitchFamily="34" charset="0"/>
              <a:sym typeface="Lucida Grande" charset="0"/>
            </a:endParaRPr>
          </a:p>
          <a:p>
            <a:endParaRPr lang="en-US" sz="2800" dirty="0" smtClean="0">
              <a:latin typeface="Arial" pitchFamily="34" charset="0"/>
              <a:cs typeface="Arial" pitchFamily="34" charset="0"/>
            </a:endParaRPr>
          </a:p>
          <a:p>
            <a:endParaRPr lang="en-US" sz="2800" dirty="0">
              <a:solidFill>
                <a:schemeClr val="tx1"/>
              </a:solidFill>
              <a:latin typeface="Arial" pitchFamily="34" charset="0"/>
              <a:ea typeface="Gill Sans" charset="0"/>
              <a:cs typeface="Arial" pitchFamily="34" charset="0"/>
            </a:endParaRPr>
          </a:p>
        </p:txBody>
      </p:sp>
      <p:pic>
        <p:nvPicPr>
          <p:cNvPr id="40" name="Picture 39"/>
          <p:cNvPicPr/>
          <p:nvPr/>
        </p:nvPicPr>
        <p:blipFill>
          <a:blip r:embed="rId2"/>
          <a:stretch>
            <a:fillRect/>
          </a:stretch>
        </p:blipFill>
        <p:spPr>
          <a:xfrm>
            <a:off x="8279524" y="17766098"/>
            <a:ext cx="11647858" cy="8551344"/>
          </a:xfrm>
          <a:prstGeom prst="rect">
            <a:avLst/>
          </a:prstGeom>
        </p:spPr>
      </p:pic>
      <p:pic>
        <p:nvPicPr>
          <p:cNvPr id="41" name="Picture 40"/>
          <p:cNvPicPr/>
          <p:nvPr/>
        </p:nvPicPr>
        <p:blipFill>
          <a:blip r:embed="rId3">
            <a:extLst>
              <a:ext uri="{28A0092B-C50C-407E-A947-70E740481C1C}">
                <a14:useLocalDpi xmlns:a14="http://schemas.microsoft.com/office/drawing/2010/main" val="0"/>
              </a:ext>
            </a:extLst>
          </a:blip>
          <a:srcRect/>
          <a:stretch>
            <a:fillRect/>
          </a:stretch>
        </p:blipFill>
        <p:spPr bwMode="auto">
          <a:xfrm>
            <a:off x="8990054" y="8176972"/>
            <a:ext cx="9906000" cy="7754118"/>
          </a:xfrm>
          <a:prstGeom prst="rect">
            <a:avLst/>
          </a:prstGeom>
          <a:noFill/>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082663" y="0"/>
            <a:ext cx="6808537" cy="5035021"/>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99393" y="1097170"/>
            <a:ext cx="5925208" cy="2840680"/>
          </a:xfrm>
          <a:prstGeom prst="rect">
            <a:avLst/>
          </a:prstGeom>
        </p:spPr>
      </p:pic>
      <p:sp>
        <p:nvSpPr>
          <p:cNvPr id="44" name="Rectangle 92"/>
          <p:cNvSpPr>
            <a:spLocks/>
          </p:cNvSpPr>
          <p:nvPr/>
        </p:nvSpPr>
        <p:spPr bwMode="auto">
          <a:xfrm>
            <a:off x="22936200" y="7011586"/>
            <a:ext cx="11327060" cy="838200"/>
          </a:xfrm>
          <a:prstGeom prst="rect">
            <a:avLst/>
          </a:prstGeom>
          <a:noFill/>
          <a:ln w="12700" cap="rnd">
            <a:noFill/>
            <a:round/>
            <a:headEnd/>
            <a:tailEnd/>
          </a:ln>
        </p:spPr>
        <p:txBody>
          <a:bodyPr lIns="38100" tIns="38100" rIns="38100" bIns="38100"/>
          <a:lstStyle/>
          <a:p>
            <a:r>
              <a:rPr lang="en-US" sz="3600" b="1" dirty="0" smtClean="0">
                <a:solidFill>
                  <a:schemeClr val="tx1"/>
                </a:solidFill>
                <a:latin typeface="Gill Sans"/>
                <a:ea typeface="Gill Sans" charset="0"/>
                <a:cs typeface="Arial" pitchFamily="34" charset="0"/>
                <a:sym typeface="Lucida Grande" charset="0"/>
              </a:rPr>
              <a:t>Consumer Qualitative Findings</a:t>
            </a:r>
            <a:endParaRPr lang="en-US" sz="3600" b="1" dirty="0">
              <a:solidFill>
                <a:schemeClr val="tx1"/>
              </a:solidFill>
              <a:latin typeface="Gill Sans"/>
              <a:ea typeface="Gill Sans" charset="0"/>
              <a:cs typeface="Arial" pitchFamily="34" charset="0"/>
              <a:sym typeface="Lucida Grande" charset="0"/>
            </a:endParaRPr>
          </a:p>
          <a:p>
            <a:endParaRPr lang="en-US" sz="2800" dirty="0" smtClean="0">
              <a:latin typeface="Arial" pitchFamily="34" charset="0"/>
              <a:cs typeface="Arial" pitchFamily="34" charset="0"/>
            </a:endParaRPr>
          </a:p>
          <a:p>
            <a:endParaRPr lang="en-US" sz="2800" dirty="0">
              <a:solidFill>
                <a:schemeClr val="tx1"/>
              </a:solidFill>
              <a:latin typeface="Arial" pitchFamily="34" charset="0"/>
              <a:ea typeface="Gill Sans" charset="0"/>
              <a:cs typeface="Arial" pitchFamily="34" charset="0"/>
            </a:endParaRPr>
          </a:p>
        </p:txBody>
      </p:sp>
      <p:pic>
        <p:nvPicPr>
          <p:cNvPr id="46" name="Picture 45"/>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r="40104"/>
          <a:stretch/>
        </p:blipFill>
        <p:spPr bwMode="auto">
          <a:xfrm>
            <a:off x="21104585" y="17415880"/>
            <a:ext cx="3733800" cy="47279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7" name="Picture 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0552806" y="8617602"/>
            <a:ext cx="5291360" cy="34708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Box 8"/>
          <p:cNvSpPr txBox="1"/>
          <p:nvPr/>
        </p:nvSpPr>
        <p:spPr>
          <a:xfrm>
            <a:off x="26298167" y="8623410"/>
            <a:ext cx="8217465" cy="2215991"/>
          </a:xfrm>
          <a:prstGeom prst="rect">
            <a:avLst/>
          </a:prstGeom>
          <a:noFill/>
        </p:spPr>
        <p:txBody>
          <a:bodyPr wrap="square" rtlCol="0">
            <a:spAutoFit/>
          </a:bodyPr>
          <a:lstStyle/>
          <a:p>
            <a:pPr algn="r"/>
            <a:r>
              <a:rPr lang="en-US" sz="3200" b="1" dirty="0"/>
              <a:t>Consumers liked:</a:t>
            </a:r>
            <a:endParaRPr lang="en-US" sz="3200" dirty="0"/>
          </a:p>
          <a:p>
            <a:pPr algn="r"/>
            <a:r>
              <a:rPr lang="en-US" sz="3200" dirty="0"/>
              <a:t>The </a:t>
            </a:r>
            <a:r>
              <a:rPr lang="en-US" sz="3200" dirty="0" smtClean="0"/>
              <a:t>consumer guide and </a:t>
            </a:r>
            <a:r>
              <a:rPr lang="en-US" sz="3200" dirty="0"/>
              <a:t>its </a:t>
            </a:r>
            <a:r>
              <a:rPr lang="en-US" sz="3200" dirty="0" smtClean="0"/>
              <a:t>tools</a:t>
            </a:r>
            <a:endParaRPr lang="en-US" sz="3200" dirty="0"/>
          </a:p>
          <a:p>
            <a:pPr algn="r"/>
            <a:r>
              <a:rPr lang="en-US" sz="3200" dirty="0"/>
              <a:t>Ability to engage in two-way </a:t>
            </a:r>
            <a:r>
              <a:rPr lang="en-US" sz="3200" dirty="0" smtClean="0"/>
              <a:t>interaction</a:t>
            </a:r>
            <a:endParaRPr lang="en-US" sz="3200" dirty="0"/>
          </a:p>
          <a:p>
            <a:r>
              <a:rPr lang="en-US" dirty="0"/>
              <a:t> </a:t>
            </a:r>
          </a:p>
        </p:txBody>
      </p:sp>
      <p:sp>
        <p:nvSpPr>
          <p:cNvPr id="10" name="TextBox 9"/>
          <p:cNvSpPr txBox="1"/>
          <p:nvPr/>
        </p:nvSpPr>
        <p:spPr>
          <a:xfrm>
            <a:off x="21599732" y="11353800"/>
            <a:ext cx="12915900" cy="3539430"/>
          </a:xfrm>
          <a:prstGeom prst="rect">
            <a:avLst/>
          </a:prstGeom>
          <a:noFill/>
        </p:spPr>
        <p:txBody>
          <a:bodyPr wrap="square" rtlCol="0">
            <a:spAutoFit/>
          </a:bodyPr>
          <a:lstStyle/>
          <a:p>
            <a:pPr algn="r"/>
            <a:r>
              <a:rPr lang="en-US" sz="3200" b="1" dirty="0"/>
              <a:t>Consumers wanted: </a:t>
            </a:r>
            <a:endParaRPr lang="en-US" sz="3200" dirty="0"/>
          </a:p>
          <a:p>
            <a:pPr algn="r"/>
            <a:r>
              <a:rPr lang="en-US" sz="3200" dirty="0"/>
              <a:t>Written instructions for using the </a:t>
            </a:r>
            <a:r>
              <a:rPr lang="en-US" sz="3200" dirty="0" smtClean="0"/>
              <a:t>tools</a:t>
            </a:r>
            <a:endParaRPr lang="en-US" sz="3200" dirty="0"/>
          </a:p>
          <a:p>
            <a:pPr algn="r"/>
            <a:r>
              <a:rPr lang="en-US" sz="3200" dirty="0"/>
              <a:t>More details on the ACA—the law, </a:t>
            </a:r>
            <a:r>
              <a:rPr lang="en-US" sz="3200" dirty="0" smtClean="0"/>
              <a:t>timelines</a:t>
            </a:r>
            <a:endParaRPr lang="en-US" sz="3200" dirty="0"/>
          </a:p>
          <a:p>
            <a:pPr algn="r"/>
            <a:r>
              <a:rPr lang="en-US" sz="3200" dirty="0"/>
              <a:t>Additional information on cost, </a:t>
            </a:r>
            <a:r>
              <a:rPr lang="en-US" sz="3200" dirty="0" smtClean="0"/>
              <a:t>plans and options </a:t>
            </a:r>
            <a:r>
              <a:rPr lang="en-US" sz="3200" dirty="0"/>
              <a:t>for </a:t>
            </a:r>
            <a:r>
              <a:rPr lang="en-US" sz="3200" dirty="0" smtClean="0"/>
              <a:t>care</a:t>
            </a:r>
            <a:endParaRPr lang="en-US" sz="3200" dirty="0"/>
          </a:p>
          <a:p>
            <a:pPr algn="r"/>
            <a:r>
              <a:rPr lang="en-US" sz="3200" dirty="0" smtClean="0"/>
              <a:t>Information on household spending plans and financial management</a:t>
            </a:r>
            <a:endParaRPr lang="en-US" sz="3200" dirty="0"/>
          </a:p>
          <a:p>
            <a:pPr algn="r"/>
            <a:r>
              <a:rPr lang="en-US" sz="3200" dirty="0"/>
              <a:t>More time </a:t>
            </a:r>
            <a:r>
              <a:rPr lang="en-US" sz="3200" dirty="0" smtClean="0"/>
              <a:t>on the skill building portion of the program</a:t>
            </a:r>
            <a:endParaRPr lang="en-US" sz="3200" dirty="0"/>
          </a:p>
          <a:p>
            <a:pPr algn="r"/>
            <a:r>
              <a:rPr lang="en-US" sz="3200" dirty="0"/>
              <a:t>Follow-up </a:t>
            </a:r>
            <a:r>
              <a:rPr lang="en-US" sz="3200" dirty="0" smtClean="0"/>
              <a:t>information related to health insurance</a:t>
            </a:r>
            <a:endParaRPr lang="en-US" dirty="0"/>
          </a:p>
        </p:txBody>
      </p:sp>
      <p:sp>
        <p:nvSpPr>
          <p:cNvPr id="51" name="TextBox 50"/>
          <p:cNvSpPr txBox="1"/>
          <p:nvPr/>
        </p:nvSpPr>
        <p:spPr>
          <a:xfrm>
            <a:off x="25146001" y="17797629"/>
            <a:ext cx="9369632" cy="3046988"/>
          </a:xfrm>
          <a:prstGeom prst="rect">
            <a:avLst/>
          </a:prstGeom>
          <a:noFill/>
        </p:spPr>
        <p:txBody>
          <a:bodyPr wrap="square" rtlCol="0">
            <a:spAutoFit/>
          </a:bodyPr>
          <a:lstStyle/>
          <a:p>
            <a:pPr algn="r"/>
            <a:r>
              <a:rPr lang="en-US" sz="3200" b="1" dirty="0"/>
              <a:t>Educators liked:</a:t>
            </a:r>
            <a:endParaRPr lang="en-US" sz="3200" dirty="0"/>
          </a:p>
          <a:p>
            <a:pPr algn="r"/>
            <a:r>
              <a:rPr lang="en-US" sz="3200" dirty="0" smtClean="0"/>
              <a:t>Curriculum being </a:t>
            </a:r>
            <a:r>
              <a:rPr lang="en-US" sz="3200" dirty="0"/>
              <a:t>r</a:t>
            </a:r>
            <a:r>
              <a:rPr lang="en-US" sz="3200" dirty="0" smtClean="0"/>
              <a:t>esearch-based </a:t>
            </a:r>
            <a:endParaRPr lang="en-US" sz="3200" dirty="0"/>
          </a:p>
          <a:p>
            <a:pPr algn="r"/>
            <a:r>
              <a:rPr lang="en-US" sz="3200" dirty="0" smtClean="0"/>
              <a:t>Interaction with consumers </a:t>
            </a:r>
            <a:r>
              <a:rPr lang="en-US" sz="3200" dirty="0"/>
              <a:t>during </a:t>
            </a:r>
            <a:r>
              <a:rPr lang="en-US" sz="3200" dirty="0" smtClean="0"/>
              <a:t>workshop</a:t>
            </a:r>
          </a:p>
          <a:p>
            <a:pPr algn="r"/>
            <a:r>
              <a:rPr lang="en-US" sz="3200" dirty="0" smtClean="0"/>
              <a:t>Program content </a:t>
            </a:r>
            <a:r>
              <a:rPr lang="en-US" sz="3200" dirty="0"/>
              <a:t>and </a:t>
            </a:r>
            <a:r>
              <a:rPr lang="en-US" sz="3200" dirty="0" smtClean="0"/>
              <a:t>worksheets </a:t>
            </a:r>
            <a:endParaRPr lang="en-US" sz="3200" dirty="0"/>
          </a:p>
          <a:p>
            <a:pPr algn="r"/>
            <a:r>
              <a:rPr lang="en-US" sz="3200" dirty="0" smtClean="0"/>
              <a:t>Opportunity to learn themselves</a:t>
            </a:r>
            <a:endParaRPr lang="en-US" sz="3200" dirty="0"/>
          </a:p>
          <a:p>
            <a:pPr algn="r"/>
            <a:r>
              <a:rPr lang="en-US" sz="3200" dirty="0" smtClean="0"/>
              <a:t>UME’s </a:t>
            </a:r>
            <a:r>
              <a:rPr lang="en-US" sz="3200" dirty="0"/>
              <a:t>v</a:t>
            </a:r>
            <a:r>
              <a:rPr lang="en-US" sz="3200" dirty="0" smtClean="0"/>
              <a:t>ision &amp; </a:t>
            </a:r>
            <a:r>
              <a:rPr lang="en-US" sz="3200" dirty="0"/>
              <a:t>leadership to create the </a:t>
            </a:r>
            <a:r>
              <a:rPr lang="en-US" sz="3200" dirty="0" smtClean="0"/>
              <a:t>curriculum</a:t>
            </a:r>
            <a:endParaRPr lang="en-US" dirty="0"/>
          </a:p>
        </p:txBody>
      </p:sp>
      <p:sp>
        <p:nvSpPr>
          <p:cNvPr id="11" name="TextBox 10"/>
          <p:cNvSpPr txBox="1"/>
          <p:nvPr/>
        </p:nvSpPr>
        <p:spPr>
          <a:xfrm>
            <a:off x="20654186" y="22041770"/>
            <a:ext cx="13861446" cy="4678204"/>
          </a:xfrm>
          <a:prstGeom prst="rect">
            <a:avLst/>
          </a:prstGeom>
          <a:noFill/>
        </p:spPr>
        <p:txBody>
          <a:bodyPr wrap="square" rtlCol="0">
            <a:spAutoFit/>
          </a:bodyPr>
          <a:lstStyle/>
          <a:p>
            <a:pPr algn="r"/>
            <a:r>
              <a:rPr lang="en-US" sz="3200" b="1" dirty="0"/>
              <a:t>Educators wanted: </a:t>
            </a:r>
            <a:endParaRPr lang="en-US" sz="3200" dirty="0"/>
          </a:p>
          <a:p>
            <a:pPr algn="r"/>
            <a:r>
              <a:rPr lang="en-US" sz="3200" dirty="0"/>
              <a:t>Training to build capacity </a:t>
            </a:r>
            <a:r>
              <a:rPr lang="en-US" sz="3200" dirty="0" smtClean="0"/>
              <a:t>and confidence to deliver the curriculum</a:t>
            </a:r>
            <a:endParaRPr lang="en-US" sz="3200" dirty="0"/>
          </a:p>
          <a:p>
            <a:pPr algn="r"/>
            <a:r>
              <a:rPr lang="en-US" sz="3200" dirty="0" smtClean="0"/>
              <a:t>Centralized website </a:t>
            </a:r>
            <a:r>
              <a:rPr lang="en-US" sz="3200" dirty="0"/>
              <a:t>with </a:t>
            </a:r>
            <a:r>
              <a:rPr lang="en-US" sz="3200" dirty="0" smtClean="0"/>
              <a:t>resources and educator follow-up tools </a:t>
            </a:r>
            <a:endParaRPr lang="en-US" sz="3200" dirty="0"/>
          </a:p>
          <a:p>
            <a:pPr algn="r"/>
            <a:r>
              <a:rPr lang="en-US" sz="3200" dirty="0" smtClean="0"/>
              <a:t>Customizations of skill-building portion </a:t>
            </a:r>
            <a:r>
              <a:rPr lang="en-US" sz="3200" dirty="0"/>
              <a:t>with real-life examples</a:t>
            </a:r>
          </a:p>
          <a:p>
            <a:pPr algn="r"/>
            <a:r>
              <a:rPr lang="en-US" sz="3200" dirty="0"/>
              <a:t>Revised workshop flow</a:t>
            </a:r>
          </a:p>
          <a:p>
            <a:pPr algn="r"/>
            <a:r>
              <a:rPr lang="en-US" sz="3200" dirty="0" smtClean="0"/>
              <a:t>Success </a:t>
            </a:r>
            <a:r>
              <a:rPr lang="en-US" sz="3200" dirty="0"/>
              <a:t>metrics</a:t>
            </a:r>
          </a:p>
          <a:p>
            <a:pPr algn="r"/>
            <a:r>
              <a:rPr lang="en-US" sz="3200" dirty="0"/>
              <a:t>Background on ACA</a:t>
            </a:r>
          </a:p>
          <a:p>
            <a:pPr algn="r"/>
            <a:r>
              <a:rPr lang="en-US" sz="3200" dirty="0"/>
              <a:t>Toolkit</a:t>
            </a:r>
          </a:p>
          <a:p>
            <a:endParaRPr lang="en-US"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 Title and Content">
  <a:themeElements>
    <a:clrScheme name="">
      <a:dk1>
        <a:srgbClr val="000000"/>
      </a:dk1>
      <a:lt1>
        <a:srgbClr val="FFFFFF"/>
      </a:lt1>
      <a:dk2>
        <a:srgbClr val="000000"/>
      </a:dk2>
      <a:lt2>
        <a:srgbClr val="000000"/>
      </a:lt2>
      <a:accent1>
        <a:srgbClr val="333399"/>
      </a:accent1>
      <a:accent2>
        <a:srgbClr val="333399"/>
      </a:accent2>
      <a:accent3>
        <a:srgbClr val="FFFFFF"/>
      </a:accent3>
      <a:accent4>
        <a:srgbClr val="000000"/>
      </a:accent4>
      <a:accent5>
        <a:srgbClr val="ADADCA"/>
      </a:accent5>
      <a:accent6>
        <a:srgbClr val="2D2D8A"/>
      </a:accent6>
      <a:hlink>
        <a:srgbClr val="009999"/>
      </a:hlink>
      <a:folHlink>
        <a:srgbClr val="99CC00"/>
      </a:folHlink>
    </a:clrScheme>
    <a:fontScheme name="Default - Title and Content">
      <a:majorFont>
        <a:latin typeface="Lucida Grande"/>
        <a:ea typeface="ヒラギノ角ゴ ProN W3"/>
        <a:cs typeface=""/>
      </a:majorFont>
      <a:minorFont>
        <a:latin typeface="Lucida Grande"/>
        <a:ea typeface="ヒラギノ角ゴ ProN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charset="0"/>
            <a:ea typeface="ヒラギノ角ゴ ProN W3" charset="-128"/>
            <a:sym typeface="Gill Sans" charset="0"/>
          </a:defRPr>
        </a:defPPr>
      </a:lstStyle>
    </a:spDef>
    <a:ln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charset="0"/>
            <a:ea typeface="ヒラギノ角ゴ ProN W3" charset="-128"/>
            <a:sym typeface="Gill Sans" charset="0"/>
          </a:defRPr>
        </a:defPPr>
      </a:lstStyle>
    </a:lnDef>
  </a:objectDefaults>
  <a:extraClrSchemeLst>
    <a:extraClrScheme>
      <a:clrScheme name="Default - Title and Conten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509</TotalTime>
  <Pages>0</Pages>
  <Words>788</Words>
  <Characters>0</Characters>
  <Application>Microsoft Office PowerPoint</Application>
  <PresentationFormat>Custom</PresentationFormat>
  <Lines>0</Lines>
  <Paragraphs>92</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Arial Bold</vt:lpstr>
      <vt:lpstr>Gill Sans</vt:lpstr>
      <vt:lpstr>Lucida Grande</vt:lpstr>
      <vt:lpstr>Wingdings 2</vt:lpstr>
      <vt:lpstr>ヒラギノ角ゴ ProN W3</vt:lpstr>
      <vt:lpstr>Default - Title and Content</vt:lpstr>
      <vt:lpstr>Smart Choice Health Insurance:  Pilot Test of the Health Insurance Literacy Initiative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 Knows Best? Demystifying the Relationship Between Social Agents and Sexual Health Knowledge</dc:title>
  <dc:subject/>
  <dc:creator>Lindsey</dc:creator>
  <cp:keywords/>
  <dc:description/>
  <cp:lastModifiedBy>Lindsey Foss</cp:lastModifiedBy>
  <cp:revision>62</cp:revision>
  <dcterms:modified xsi:type="dcterms:W3CDTF">2013-09-27T14:43:41Z</dcterms:modified>
</cp:coreProperties>
</file>