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ODaFrGMtcrxfQCUxbEN1ZzS8U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5" name="Google Shape;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7" name="Google Shape;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2" name="Google Shape;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" name="Google Shape;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0" name="Google Shape;1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5" name="Google Shape;1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0" name="Google Shape;1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" name="Google Shape;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" name="Google Shape;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7" name="Google Shape;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2" name="Google Shape;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3" name="Google Shape;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418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9"/>
          <p:cNvSpPr/>
          <p:nvPr/>
        </p:nvSpPr>
        <p:spPr>
          <a:xfrm>
            <a:off x="0" y="563524"/>
            <a:ext cx="12192000" cy="945182"/>
          </a:xfrm>
          <a:prstGeom prst="rect">
            <a:avLst/>
          </a:prstGeom>
          <a:solidFill>
            <a:srgbClr val="F21919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219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4641" y="661210"/>
            <a:ext cx="2310389" cy="74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9"/>
          <p:cNvSpPr txBox="1">
            <a:spLocks noGrp="1"/>
          </p:cNvSpPr>
          <p:nvPr>
            <p:ph type="body" idx="1"/>
          </p:nvPr>
        </p:nvSpPr>
        <p:spPr>
          <a:xfrm>
            <a:off x="358775" y="66121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">
  <p:cSld name="1_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/>
          <p:nvPr/>
        </p:nvSpPr>
        <p:spPr>
          <a:xfrm>
            <a:off x="0" y="5306974"/>
            <a:ext cx="12192000" cy="945182"/>
          </a:xfrm>
          <a:prstGeom prst="rect">
            <a:avLst/>
          </a:prstGeom>
          <a:solidFill>
            <a:srgbClr val="F21919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219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4641" y="5404660"/>
            <a:ext cx="2310389" cy="74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0" y="5306974"/>
            <a:ext cx="12192000" cy="945182"/>
          </a:xfrm>
          <a:prstGeom prst="rect">
            <a:avLst/>
          </a:prstGeom>
          <a:solidFill>
            <a:srgbClr val="F21919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219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4641" y="5404660"/>
            <a:ext cx="2310389" cy="74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/>
          </a:blip>
          <a:tile tx="0" ty="0" sx="100000" sy="100000" flip="none" algn="tl"/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8674" y="-82149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8630" y="1520361"/>
            <a:ext cx="4513370" cy="385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" y="1520361"/>
            <a:ext cx="4850408" cy="321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7" y="4729592"/>
            <a:ext cx="4845049" cy="212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"/>
          <p:cNvSpPr txBox="1"/>
          <p:nvPr/>
        </p:nvSpPr>
        <p:spPr>
          <a:xfrm>
            <a:off x="4873451" y="5683535"/>
            <a:ext cx="7318549" cy="861774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Carroll County - 2022</a:t>
            </a:r>
            <a:endParaRPr sz="5000" b="1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mixkit-playground-fun-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.6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8834" y="6444961"/>
            <a:ext cx="487363" cy="487363"/>
          </a:xfrm>
          <a:prstGeom prst="rect">
            <a:avLst/>
          </a:prstGeom>
        </p:spPr>
      </p:pic>
      <p:pic>
        <p:nvPicPr>
          <p:cNvPr id="1028" name="Picture 4" descr="Personal Financial Planning Stock Illustrations – 1,510 Personal Financial  Planning Stock Illustrations, Vectors &amp; Clipart - Dreamstim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29" y="1520361"/>
            <a:ext cx="2824801" cy="38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body" idx="1"/>
          </p:nvPr>
        </p:nvSpPr>
        <p:spPr>
          <a:xfrm>
            <a:off x="89350" y="5218921"/>
            <a:ext cx="92589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/>
            <a:r>
              <a:rPr lang="en-US" dirty="0"/>
              <a:t>Over </a:t>
            </a:r>
            <a:r>
              <a:rPr lang="en-US" b="1" dirty="0"/>
              <a:t>30 youth </a:t>
            </a:r>
            <a:r>
              <a:rPr lang="en-US" dirty="0"/>
              <a:t>attended Clover Days, </a:t>
            </a:r>
            <a:r>
              <a:rPr lang="en-US" b="1" dirty="0"/>
              <a:t>25</a:t>
            </a:r>
            <a:r>
              <a:rPr lang="en-US" dirty="0"/>
              <a:t> at Shooting Sports camp and </a:t>
            </a:r>
            <a:r>
              <a:rPr lang="en-US" b="1" dirty="0"/>
              <a:t>205 youth </a:t>
            </a:r>
            <a:r>
              <a:rPr lang="en-US" dirty="0"/>
              <a:t>attended residential camp</a:t>
            </a:r>
            <a:endParaRPr dirty="0"/>
          </a:p>
        </p:txBody>
      </p:sp>
      <p:pic>
        <p:nvPicPr>
          <p:cNvPr id="78" name="Google Shape;78;p9"/>
          <p:cNvPicPr preferRelativeResize="0"/>
          <p:nvPr/>
        </p:nvPicPr>
        <p:blipFill rotWithShape="1">
          <a:blip r:embed="rId4">
            <a:alphaModFix/>
          </a:blip>
          <a:srcRect t="14815" r="1418" b="23771"/>
          <a:stretch/>
        </p:blipFill>
        <p:spPr>
          <a:xfrm>
            <a:off x="3299790" y="3147851"/>
            <a:ext cx="5659481" cy="217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7477" y="0"/>
            <a:ext cx="5281795" cy="31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AD52A1-7581-4CEA-B056-B13FA9E406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72" b="20808"/>
          <a:stretch/>
        </p:blipFill>
        <p:spPr>
          <a:xfrm>
            <a:off x="8959273" y="0"/>
            <a:ext cx="3537684" cy="532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064A2-328F-4F92-B200-7657D97D7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677475" cy="5320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0" y="5404660"/>
            <a:ext cx="944880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500" dirty="0"/>
              <a:t>Family and Consumer Science educators reached </a:t>
            </a:r>
            <a:r>
              <a:rPr lang="en-US" sz="2500" b="1" dirty="0"/>
              <a:t>6,671 people </a:t>
            </a:r>
            <a:r>
              <a:rPr lang="en-US" sz="2500" dirty="0"/>
              <a:t>with programs to help </a:t>
            </a:r>
            <a:r>
              <a:rPr lang="en-US" sz="2500" b="1" dirty="0"/>
              <a:t>improve their health and finances </a:t>
            </a:r>
            <a:endParaRPr sz="25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78D7B-98B2-499F-BD1B-78C5B898F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90" r="8649" b="17535"/>
          <a:stretch/>
        </p:blipFill>
        <p:spPr>
          <a:xfrm>
            <a:off x="0" y="0"/>
            <a:ext cx="6024880" cy="5303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B885B-24AA-4C17-B943-90825D4E13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5"/>
          <a:stretch/>
        </p:blipFill>
        <p:spPr>
          <a:xfrm>
            <a:off x="6024880" y="0"/>
            <a:ext cx="6167120" cy="530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0" y="5404660"/>
            <a:ext cx="9128125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700" b="1" dirty="0"/>
              <a:t>New &amp; innovative </a:t>
            </a:r>
            <a:r>
              <a:rPr lang="en-US" sz="2700" dirty="0"/>
              <a:t>financial education covering </a:t>
            </a:r>
            <a:r>
              <a:rPr lang="en-US" sz="2700" b="1" dirty="0"/>
              <a:t>student loans, health insurance, credit scores</a:t>
            </a:r>
            <a:r>
              <a:rPr lang="en-US" sz="2700" dirty="0"/>
              <a:t>, and more!</a:t>
            </a:r>
            <a:endParaRPr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88F40-3FDE-4C52-9BE7-D13B1DA89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557"/>
          <a:stretch/>
        </p:blipFill>
        <p:spPr>
          <a:xfrm rot="5400000">
            <a:off x="-609600" y="609603"/>
            <a:ext cx="5293360" cy="4074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F8064-59FB-4964-BCD6-1E33452062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775" b="22816"/>
          <a:stretch/>
        </p:blipFill>
        <p:spPr>
          <a:xfrm>
            <a:off x="7622616" y="0"/>
            <a:ext cx="4569384" cy="5293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D99AB6-182F-47F5-B12E-71B281D4C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160" y="3429000"/>
            <a:ext cx="2466975" cy="1847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180B49-B7D5-44E7-AD91-8195F39FA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272" y="1460905"/>
            <a:ext cx="2143125" cy="2143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3BE1D9-7CAB-4D52-BE32-C69C8DB90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4160" y="0"/>
            <a:ext cx="2114550" cy="2162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Fun and engaging </a:t>
            </a:r>
            <a:r>
              <a:rPr lang="en-US" b="1" dirty="0"/>
              <a:t>nutrition and physical activity</a:t>
            </a:r>
            <a:r>
              <a:rPr lang="en-US" dirty="0"/>
              <a:t> programs for all! </a:t>
            </a:r>
            <a:endParaRPr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E5FF1-0013-4EAD-A4A6-291F8596E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8" r="5461"/>
          <a:stretch/>
        </p:blipFill>
        <p:spPr>
          <a:xfrm>
            <a:off x="0" y="0"/>
            <a:ext cx="8253448" cy="5313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C2CA4-8AB5-4575-9206-7F7B43D55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740" y="0"/>
            <a:ext cx="3985260" cy="531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AFA"/>
            </a:gs>
            <a:gs pos="74000">
              <a:srgbClr val="D6D6D6"/>
            </a:gs>
            <a:gs pos="83000">
              <a:srgbClr val="D6D6D6"/>
            </a:gs>
            <a:gs pos="100000">
              <a:srgbClr val="E3E3E3"/>
            </a:gs>
          </a:gsLst>
          <a:lin ang="5400000" scaled="0"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0" y="5327373"/>
            <a:ext cx="9491870" cy="89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700" dirty="0"/>
              <a:t>The FCS &amp; Snap-Ed Educators serve on several </a:t>
            </a:r>
            <a:r>
              <a:rPr lang="en-US" sz="2700" b="1" dirty="0"/>
              <a:t>community committees</a:t>
            </a:r>
            <a:r>
              <a:rPr lang="en-US" sz="2700" dirty="0"/>
              <a:t> benefitting the health of Carroll residents</a:t>
            </a:r>
            <a:endParaRPr sz="2700" dirty="0"/>
          </a:p>
        </p:txBody>
      </p:sp>
      <p:grpSp>
        <p:nvGrpSpPr>
          <p:cNvPr id="100" name="Google Shape;100;p13"/>
          <p:cNvGrpSpPr/>
          <p:nvPr/>
        </p:nvGrpSpPr>
        <p:grpSpPr>
          <a:xfrm>
            <a:off x="704543" y="496935"/>
            <a:ext cx="2671703" cy="2188226"/>
            <a:chOff x="1571558" y="1013882"/>
            <a:chExt cx="2311674" cy="1734023"/>
          </a:xfrm>
        </p:grpSpPr>
        <p:pic>
          <p:nvPicPr>
            <p:cNvPr id="101" name="Google Shape;10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71558" y="1013882"/>
              <a:ext cx="2295866" cy="1549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13"/>
            <p:cNvSpPr txBox="1"/>
            <p:nvPr/>
          </p:nvSpPr>
          <p:spPr>
            <a:xfrm>
              <a:off x="1630920" y="2378573"/>
              <a:ext cx="22523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School Health Council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3" name="Google Shape;1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5935" y="400558"/>
            <a:ext cx="3964843" cy="2403806"/>
          </a:xfrm>
          <a:custGeom>
            <a:avLst/>
            <a:gdLst/>
            <a:ahLst/>
            <a:cxnLst/>
            <a:rect l="l" t="t" r="r" b="b"/>
            <a:pathLst>
              <a:path w="2700207" h="1254641" extrusionOk="0">
                <a:moveTo>
                  <a:pt x="0" y="0"/>
                </a:moveTo>
                <a:lnTo>
                  <a:pt x="2702171" y="0"/>
                </a:lnTo>
                <a:lnTo>
                  <a:pt x="2702171" y="1266643"/>
                </a:lnTo>
                <a:lnTo>
                  <a:pt x="0" y="1266643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06804" y="2508429"/>
            <a:ext cx="2640340" cy="2594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3"/>
          <p:cNvGrpSpPr/>
          <p:nvPr/>
        </p:nvGrpSpPr>
        <p:grpSpPr>
          <a:xfrm>
            <a:off x="2031259" y="2508429"/>
            <a:ext cx="4451419" cy="2733004"/>
            <a:chOff x="1113771" y="3096149"/>
            <a:chExt cx="3261342" cy="1715374"/>
          </a:xfrm>
        </p:grpSpPr>
        <p:pic>
          <p:nvPicPr>
            <p:cNvPr id="106" name="Google Shape;10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08857" y="3096149"/>
              <a:ext cx="1871170" cy="1269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3"/>
            <p:cNvSpPr txBox="1"/>
            <p:nvPr/>
          </p:nvSpPr>
          <p:spPr>
            <a:xfrm>
              <a:off x="1113771" y="4442191"/>
              <a:ext cx="32613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Early Childhood Advisory Council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0" y="5404660"/>
            <a:ext cx="9442174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b="1" dirty="0"/>
              <a:t>82 Master Gardeners </a:t>
            </a:r>
            <a:r>
              <a:rPr lang="en-US" dirty="0"/>
              <a:t>volunteered </a:t>
            </a:r>
            <a:r>
              <a:rPr lang="en-US" b="1" dirty="0"/>
              <a:t>3,864</a:t>
            </a:r>
            <a:r>
              <a:rPr lang="en-US" dirty="0"/>
              <a:t> </a:t>
            </a:r>
            <a:r>
              <a:rPr lang="en-US" b="1" dirty="0"/>
              <a:t>hours</a:t>
            </a:r>
            <a:r>
              <a:rPr lang="en-US" dirty="0"/>
              <a:t> valued at </a:t>
            </a:r>
            <a:r>
              <a:rPr lang="en-US" b="1" dirty="0"/>
              <a:t>$115,727 </a:t>
            </a:r>
            <a:r>
              <a:rPr lang="en-US" dirty="0"/>
              <a:t>to educate residents and improve landscapes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r>
              <a:rPr lang="en-US" sz="2700" dirty="0"/>
              <a:t>The Heirloom Tomato Festival hosted over </a:t>
            </a:r>
            <a:r>
              <a:rPr lang="en-US" sz="2700" b="1" dirty="0"/>
              <a:t>750 visitors</a:t>
            </a:r>
            <a:r>
              <a:rPr lang="en-US" sz="2700" dirty="0"/>
              <a:t> learning about tomatoes and food gardening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body" idx="1"/>
          </p:nvPr>
        </p:nvSpPr>
        <p:spPr>
          <a:xfrm>
            <a:off x="0" y="5404660"/>
            <a:ext cx="9452113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500" dirty="0"/>
              <a:t>Using </a:t>
            </a:r>
            <a:r>
              <a:rPr lang="en-US" sz="2500" b="1" dirty="0"/>
              <a:t>Native Plants </a:t>
            </a:r>
            <a:r>
              <a:rPr lang="en-US" sz="2500" dirty="0"/>
              <a:t>in home landscaping is encouraged to </a:t>
            </a:r>
            <a:r>
              <a:rPr lang="en-US" sz="2500" b="1" dirty="0"/>
              <a:t>reduce pesticides and increase pollinator food sources</a:t>
            </a:r>
            <a:r>
              <a:rPr lang="en-US" sz="2500" dirty="0"/>
              <a:t>.</a:t>
            </a:r>
            <a:endParaRPr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We’ve come a long way… and we are still here and proud to serve </a:t>
            </a:r>
            <a:r>
              <a:rPr lang="en-US" b="1" dirty="0"/>
              <a:t>Carroll County</a:t>
            </a:r>
            <a:endParaRPr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7781" y="6433127"/>
            <a:ext cx="11831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This institution is an equal opportunity provider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"/>
            <a:ext cx="12192000" cy="526297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2300" b="1" dirty="0">
              <a:latin typeface="Georgia" panose="02040502050405020303" pitchFamily="18" charset="0"/>
            </a:endParaRPr>
          </a:p>
          <a:p>
            <a:pPr marL="342900"/>
            <a:r>
              <a:rPr lang="en-US" sz="2300" b="1" dirty="0">
                <a:latin typeface="Georgia" panose="02040502050405020303" pitchFamily="18" charset="0"/>
              </a:rPr>
              <a:t>VISION:</a:t>
            </a:r>
            <a:r>
              <a:rPr lang="en-US" sz="2300" dirty="0">
                <a:latin typeface="Georgia" panose="02040502050405020303" pitchFamily="18" charset="0"/>
              </a:rPr>
              <a:t> UME will be the preeminent Extension organization in the nation by providing the residents of Maryland with the highest quality of public service, distinguished educational programming, and cutting-edge research that addresses their needs. </a:t>
            </a:r>
          </a:p>
          <a:p>
            <a:pPr marL="342900"/>
            <a:r>
              <a:rPr lang="en-US" sz="2300" dirty="0">
                <a:latin typeface="Georgia" panose="02040502050405020303" pitchFamily="18" charset="0"/>
              </a:rPr>
              <a:t> </a:t>
            </a:r>
          </a:p>
          <a:p>
            <a:pPr marL="342900"/>
            <a:r>
              <a:rPr lang="en-US" sz="2300" b="1" dirty="0">
                <a:latin typeface="Georgia" panose="02040502050405020303" pitchFamily="18" charset="0"/>
              </a:rPr>
              <a:t>MISSION:</a:t>
            </a:r>
            <a:r>
              <a:rPr lang="en-US" sz="2300" dirty="0">
                <a:latin typeface="Georgia" panose="02040502050405020303" pitchFamily="18" charset="0"/>
              </a:rPr>
              <a:t> Enhancing the quality of life for people and communities by disseminating unbiased research-based educational information. </a:t>
            </a:r>
          </a:p>
          <a:p>
            <a:pPr marL="342900"/>
            <a:r>
              <a:rPr lang="en-US" sz="2300" dirty="0">
                <a:latin typeface="Georgia" panose="02040502050405020303" pitchFamily="18" charset="0"/>
              </a:rPr>
              <a:t> </a:t>
            </a:r>
          </a:p>
          <a:p>
            <a:pPr marL="342900"/>
            <a:r>
              <a:rPr lang="en-US" sz="2300" b="1" dirty="0">
                <a:latin typeface="Georgia" panose="02040502050405020303" pitchFamily="18" charset="0"/>
              </a:rPr>
              <a:t>VALUES</a:t>
            </a:r>
            <a:r>
              <a:rPr lang="en-US" sz="2300" dirty="0">
                <a:latin typeface="Georgia" panose="02040502050405020303" pitchFamily="18" charset="0"/>
              </a:rPr>
              <a:t>: Helping people; Diversity of programs and people; Intellectual freedom and creativity; Excellence in educational programs; Lifelong learning; Truth, ethical and professional conduct, and integrity.</a:t>
            </a:r>
          </a:p>
          <a:p>
            <a:pPr marL="342900"/>
            <a:r>
              <a:rPr lang="en-US" sz="2300" dirty="0">
                <a:latin typeface="Georgia" panose="02040502050405020303" pitchFamily="18" charset="0"/>
              </a:rPr>
              <a:t> </a:t>
            </a:r>
          </a:p>
          <a:p>
            <a:pPr marL="342900"/>
            <a:r>
              <a:rPr lang="en-US" sz="2300" b="1" dirty="0">
                <a:latin typeface="Georgia" panose="02040502050405020303" pitchFamily="18" charset="0"/>
              </a:rPr>
              <a:t>IMPACT AREAS</a:t>
            </a:r>
            <a:r>
              <a:rPr lang="en-US" sz="2300" dirty="0">
                <a:latin typeface="Georgia" panose="02040502050405020303" pitchFamily="18" charset="0"/>
              </a:rPr>
              <a:t>: Agriculture and Food Systems; Environment and Natural Resources: Healthy Living; Resilient Communities and Youth Development</a:t>
            </a:r>
          </a:p>
          <a:p>
            <a:endParaRPr lang="en-US" dirty="0"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/>
              <a:t>Mission and Goals of UME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100" dirty="0"/>
              <a:t>Researching </a:t>
            </a:r>
            <a:r>
              <a:rPr lang="en-US" sz="2100" b="1" dirty="0"/>
              <a:t>alternative crops </a:t>
            </a:r>
            <a:r>
              <a:rPr lang="en-US" sz="2100" dirty="0"/>
              <a:t>for the brewing and distilling industry with a focus on farm profitability with regard to the production of local ingredients. </a:t>
            </a:r>
            <a:endParaRPr sz="2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body" idx="1"/>
          </p:nvPr>
        </p:nvSpPr>
        <p:spPr>
          <a:xfrm>
            <a:off x="358774" y="5404660"/>
            <a:ext cx="8937625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250" dirty="0"/>
              <a:t>Consulted with </a:t>
            </a:r>
            <a:r>
              <a:rPr lang="en-US" sz="2250" b="1" dirty="0"/>
              <a:t>104 farming operations</a:t>
            </a:r>
            <a:r>
              <a:rPr lang="en-US" sz="2250" dirty="0"/>
              <a:t> addressing specific needs of the producer for their operation</a:t>
            </a:r>
            <a:endParaRPr sz="22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216350" y="5218925"/>
            <a:ext cx="9181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300" dirty="0"/>
              <a:t>Facilitated the completion for new or renewal of </a:t>
            </a:r>
            <a:r>
              <a:rPr lang="en-US" sz="2300" b="1" dirty="0"/>
              <a:t>212 Nutrient Management </a:t>
            </a:r>
            <a:r>
              <a:rPr lang="en-US" sz="2300" dirty="0"/>
              <a:t>and</a:t>
            </a:r>
            <a:r>
              <a:rPr lang="en-US" sz="2300" b="1" dirty="0"/>
              <a:t> Pesticide certifications </a:t>
            </a:r>
            <a:endParaRPr sz="2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104503" y="5404660"/>
            <a:ext cx="9023622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</a:pPr>
            <a:r>
              <a:rPr lang="en-US" sz="2500" dirty="0"/>
              <a:t>Wrote </a:t>
            </a:r>
            <a:r>
              <a:rPr lang="en-US" sz="2500" b="1" dirty="0"/>
              <a:t>Nutrient Management</a:t>
            </a:r>
            <a:r>
              <a:rPr lang="en-US" sz="2500" dirty="0"/>
              <a:t> plans for </a:t>
            </a:r>
            <a:r>
              <a:rPr lang="en-US" sz="2500" b="1" dirty="0"/>
              <a:t>10,409 acres </a:t>
            </a:r>
            <a:r>
              <a:rPr lang="en-US" sz="2500" dirty="0"/>
              <a:t>to assist farmers in using nutrients more efficiently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-1" y="5404650"/>
            <a:ext cx="9439275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</a:pPr>
            <a:r>
              <a:rPr lang="en-US" sz="2500" dirty="0"/>
              <a:t>Largest community club program in Maryland with </a:t>
            </a:r>
            <a:r>
              <a:rPr lang="en-US" sz="2500" b="1" dirty="0"/>
              <a:t>777 youth/</a:t>
            </a:r>
            <a:r>
              <a:rPr lang="en-US" sz="2500" dirty="0"/>
              <a:t> </a:t>
            </a:r>
            <a:r>
              <a:rPr lang="en-US" sz="2500" b="1" dirty="0"/>
              <a:t>320 volunteers donated</a:t>
            </a:r>
            <a:r>
              <a:rPr lang="en-US" sz="2500" dirty="0"/>
              <a:t> </a:t>
            </a:r>
            <a:r>
              <a:rPr lang="en-US" sz="2500" b="1" dirty="0"/>
              <a:t>~19,200 hrs. valued at $575,040</a:t>
            </a:r>
            <a:endParaRPr sz="2500" dirty="0"/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3248" y="2587285"/>
            <a:ext cx="5346869" cy="272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C7A1CD-EDA1-4929-8E73-FB1C079D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973" y="0"/>
            <a:ext cx="5320145" cy="2713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274D5-6BF8-4541-AB40-DB8C9BE6C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832"/>
          <a:stretch/>
        </p:blipFill>
        <p:spPr>
          <a:xfrm>
            <a:off x="8468139" y="-25264"/>
            <a:ext cx="3723861" cy="5332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99FFD-358A-44DA-AAD8-30488DB362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026"/>
          <a:stretch/>
        </p:blipFill>
        <p:spPr>
          <a:xfrm>
            <a:off x="0" y="0"/>
            <a:ext cx="3359426" cy="5307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9D5AE-A1F0-4BA5-A6B3-7FB0DE1C3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247151" cy="5310909"/>
          </a:xfrm>
          <a:prstGeom prst="rect">
            <a:avLst/>
          </a:prstGeom>
        </p:spPr>
      </p:pic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358775" y="555558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/>
            <a:r>
              <a:rPr lang="en-US" dirty="0"/>
              <a:t>Conducted </a:t>
            </a:r>
            <a:r>
              <a:rPr lang="en-US" b="1" dirty="0"/>
              <a:t>15 Animal Science programs </a:t>
            </a:r>
            <a:r>
              <a:rPr lang="en-US" dirty="0"/>
              <a:t>reaching </a:t>
            </a:r>
            <a:r>
              <a:rPr lang="en-US" b="1" dirty="0"/>
              <a:t>1,507 youth and adults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5705D-45EB-4BE6-B542-9DE8026F0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150" y="0"/>
            <a:ext cx="3870036" cy="2902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0CC91A-B018-466D-BD6D-579CEF8260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17" t="26793" r="3448"/>
          <a:stretch/>
        </p:blipFill>
        <p:spPr>
          <a:xfrm>
            <a:off x="4247149" y="2902527"/>
            <a:ext cx="3870035" cy="240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06FBD-8E1F-4682-B0D1-EFF34A437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184" y="-5820"/>
            <a:ext cx="4074816" cy="5310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358775" y="5404660"/>
            <a:ext cx="8769350" cy="74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dirty="0"/>
              <a:t>Many</a:t>
            </a:r>
            <a:r>
              <a:rPr lang="en-US" b="1" dirty="0"/>
              <a:t> new workshops </a:t>
            </a:r>
            <a:r>
              <a:rPr lang="en-US" dirty="0"/>
              <a:t>and</a:t>
            </a:r>
            <a:r>
              <a:rPr lang="en-US" b="1" dirty="0"/>
              <a:t> project workshops </a:t>
            </a:r>
            <a:r>
              <a:rPr lang="en-US" dirty="0"/>
              <a:t>were held throughout the year.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3A576-CFB0-4EFF-86DA-0281F558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618" y="0"/>
            <a:ext cx="3817697" cy="5332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2DD79-E26D-4DC1-9A1D-86C6A7162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4949687" cy="5332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5361F-DECE-4CAB-9309-CB3A70EB0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273" y="0"/>
            <a:ext cx="3999345" cy="5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392</Words>
  <Application>Microsoft Office PowerPoint</Application>
  <PresentationFormat>Widescreen</PresentationFormat>
  <Paragraphs>29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D Kinnamon</dc:creator>
  <cp:lastModifiedBy>Cheryl L. Hill</cp:lastModifiedBy>
  <cp:revision>48</cp:revision>
  <dcterms:created xsi:type="dcterms:W3CDTF">2019-01-02T14:10:36Z</dcterms:created>
  <dcterms:modified xsi:type="dcterms:W3CDTF">2023-12-06T20:08:52Z</dcterms:modified>
</cp:coreProperties>
</file>