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13194" autoAdjust="0"/>
    <p:restoredTop sz="61752" autoAdjust="0"/>
  </p:normalViewPr>
  <p:slideViewPr>
    <p:cSldViewPr snapToGrid="0">
      <p:cViewPr varScale="1">
        <p:scale>
          <a:sx n="74" d="100"/>
          <a:sy n="74" d="100"/>
        </p:scale>
        <p:origin x="133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0026F3-0A5D-40B0-A4EF-7AF62B4AD48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72E16-9145-45B8-B522-1BE7AF865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584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VE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ORGANIZATIONAL FLOW CHART</a:t>
            </a:r>
          </a:p>
          <a:p>
            <a:pPr eaLnBrk="1" hangingPunct="1">
              <a:spcBef>
                <a:spcPct val="0"/>
              </a:spcBef>
            </a:pP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chart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represents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UME Master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Gardener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fits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larger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of Maryland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endParaRPr lang="es-VE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es-VE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Maryland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state’s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flagship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land-grant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has 13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Colleges</a:t>
            </a:r>
            <a:r>
              <a:rPr lang="es-VE" alt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VE" alt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Schools</a:t>
            </a:r>
            <a:r>
              <a:rPr lang="es-VE" alt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VE" alt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s-VE" alt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college</a:t>
            </a:r>
            <a:r>
              <a:rPr lang="es-VE" alt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VE" alt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VE" alt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College</a:t>
            </a:r>
            <a:r>
              <a:rPr lang="es-VE" alt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VE" alt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Agriculture</a:t>
            </a:r>
            <a:r>
              <a:rPr lang="es-VE" alt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and Natural </a:t>
            </a:r>
            <a:r>
              <a:rPr lang="es-VE" alt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  <a:r>
              <a:rPr lang="es-VE" alt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VE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s-VE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College</a:t>
            </a:r>
            <a:r>
              <a:rPr lang="es-VE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VE" alt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Agriculture</a:t>
            </a:r>
            <a:r>
              <a:rPr lang="es-VE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and Natural </a:t>
            </a:r>
            <a:r>
              <a:rPr lang="es-VE" alt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  <a:r>
              <a:rPr lang="es-VE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(AGNR) has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Academics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Extension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Campus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faculty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College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of AGNR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spend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teaching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college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Academics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s-VE" alt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and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conducting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of Maryland</a:t>
            </a:r>
            <a:r>
              <a:rPr lang="es-VE" alt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Extension</a:t>
            </a:r>
            <a:r>
              <a:rPr lang="es-VE" alt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field</a:t>
            </a:r>
            <a:r>
              <a:rPr lang="es-VE" alt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faculty</a:t>
            </a:r>
            <a:r>
              <a:rPr lang="es-VE" alt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(and </a:t>
            </a:r>
            <a:r>
              <a:rPr lang="es-VE" alt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VE" alt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campus </a:t>
            </a:r>
            <a:r>
              <a:rPr lang="es-VE" alt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faculty</a:t>
            </a:r>
            <a:r>
              <a:rPr lang="es-VE" alt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serve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Maryland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through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outreach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VE" alt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Extension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eaLnBrk="1" hangingPunct="1">
              <a:spcBef>
                <a:spcPct val="0"/>
              </a:spcBef>
            </a:pPr>
            <a:endParaRPr lang="es-VE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VE" alt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es-VE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Maryland </a:t>
            </a:r>
            <a:r>
              <a:rPr lang="es-VE" alt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Extension</a:t>
            </a:r>
            <a:r>
              <a:rPr lang="es-VE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has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thirty different outreach and educational programs spanning across Maryland.</a:t>
            </a:r>
            <a:endParaRPr lang="es-VE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s-VE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reach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more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communities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faculty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teach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volunteers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share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new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locally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volunteer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happens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UME Master </a:t>
            </a:r>
            <a:r>
              <a:rPr lang="es-VE" alt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Gardener</a:t>
            </a:r>
            <a:r>
              <a:rPr lang="es-VE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supported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of Maryland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Extension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mission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educate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Maryland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residents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safe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effective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sustainable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horticultural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80BB5C-F8E6-4D0A-BA9F-9F4B9CE70C51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4505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891"/>
            <a:ext cx="5608320" cy="43560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UME Master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Gardener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volunteers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typically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involved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projects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focusing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six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areas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Additional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focus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areas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Therapeutic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Horticulture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do </a:t>
            </a:r>
            <a:r>
              <a:rPr lang="es-VE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exist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endParaRPr lang="es-VE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s-VE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Ask a Master </a:t>
            </a:r>
            <a:r>
              <a:rPr lang="es-VE" alt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Gardener</a:t>
            </a:r>
            <a:r>
              <a:rPr lang="es-VE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Plant</a:t>
            </a:r>
            <a:r>
              <a:rPr lang="es-VE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alt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Clinic</a:t>
            </a:r>
            <a:r>
              <a:rPr lang="es-V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Outreach education about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plant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pest problems. Residents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get their questions answered at 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lant clinics typically held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 libraries and farmers markets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ct val="0"/>
              </a:spcBef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Grow It Eat It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Teaching and promoting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backyard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and community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food production. This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also includes demonstration gardens, Grow It Eat It Preserve It, 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produce donations to food banks.</a:t>
            </a:r>
          </a:p>
          <a:p>
            <a:pPr>
              <a:spcBef>
                <a:spcPct val="0"/>
              </a:spcBef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Bay-Wise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Better water and soil quality through smarter gardening.</a:t>
            </a:r>
          </a:p>
          <a:p>
            <a:pPr>
              <a:spcBef>
                <a:spcPct val="0"/>
              </a:spcBef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Pollinators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Education around integrated pest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 (IPM),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pollinators,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 natural enemies.</a:t>
            </a:r>
          </a:p>
          <a:p>
            <a:pPr>
              <a:spcBef>
                <a:spcPct val="0"/>
              </a:spcBef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Composting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Also known as "Urban Nutrient Management" which includes education about backyard/community composting, soil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testing and improvement,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fertilizer use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ct val="0"/>
              </a:spcBef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Native Plants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Education and project work around native plants and invasive plants.</a:t>
            </a:r>
            <a:endParaRPr lang="es-VE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80BB5C-F8E6-4D0A-BA9F-9F4B9CE70C51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81358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3626-B787-4E56-9D3F-868706C0ACD4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AA9A5-4EE8-43AF-8981-BF4F83129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513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3626-B787-4E56-9D3F-868706C0ACD4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AA9A5-4EE8-43AF-8981-BF4F83129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1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3626-B787-4E56-9D3F-868706C0ACD4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AA9A5-4EE8-43AF-8981-BF4F83129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4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3626-B787-4E56-9D3F-868706C0ACD4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AA9A5-4EE8-43AF-8981-BF4F83129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512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3626-B787-4E56-9D3F-868706C0ACD4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AA9A5-4EE8-43AF-8981-BF4F83129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1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3626-B787-4E56-9D3F-868706C0ACD4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AA9A5-4EE8-43AF-8981-BF4F83129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92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3626-B787-4E56-9D3F-868706C0ACD4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AA9A5-4EE8-43AF-8981-BF4F83129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289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3626-B787-4E56-9D3F-868706C0ACD4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AA9A5-4EE8-43AF-8981-BF4F83129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5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3626-B787-4E56-9D3F-868706C0ACD4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AA9A5-4EE8-43AF-8981-BF4F83129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69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3626-B787-4E56-9D3F-868706C0ACD4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AA9A5-4EE8-43AF-8981-BF4F83129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1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3626-B787-4E56-9D3F-868706C0ACD4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AA9A5-4EE8-43AF-8981-BF4F83129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47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83626-B787-4E56-9D3F-868706C0ACD4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AA9A5-4EE8-43AF-8981-BF4F83129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06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687" y="5440870"/>
            <a:ext cx="4941974" cy="106170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250" y="2839569"/>
            <a:ext cx="3085232" cy="25813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4874" y="1833514"/>
            <a:ext cx="4207914" cy="8999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98" y="338196"/>
            <a:ext cx="4944694" cy="810265"/>
          </a:xfrm>
          <a:prstGeom prst="rect">
            <a:avLst/>
          </a:prstGeom>
        </p:spPr>
      </p:pic>
      <p:sp>
        <p:nvSpPr>
          <p:cNvPr id="30" name="Down Arrow 29"/>
          <p:cNvSpPr/>
          <p:nvPr/>
        </p:nvSpPr>
        <p:spPr>
          <a:xfrm>
            <a:off x="5891897" y="1235449"/>
            <a:ext cx="353868" cy="340593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Down Arrow 30"/>
          <p:cNvSpPr/>
          <p:nvPr/>
        </p:nvSpPr>
        <p:spPr>
          <a:xfrm>
            <a:off x="5891897" y="2697988"/>
            <a:ext cx="353868" cy="340593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Down Arrow 32"/>
          <p:cNvSpPr/>
          <p:nvPr/>
        </p:nvSpPr>
        <p:spPr>
          <a:xfrm>
            <a:off x="5892693" y="4972997"/>
            <a:ext cx="353868" cy="340593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5084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65" y="250934"/>
            <a:ext cx="6315591" cy="13568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072" y="2531352"/>
            <a:ext cx="5374492" cy="10486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071" y="4663739"/>
            <a:ext cx="5374492" cy="104868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874" y="3623012"/>
            <a:ext cx="5113455" cy="99774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071" y="3597548"/>
            <a:ext cx="5374491" cy="104867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874" y="4714673"/>
            <a:ext cx="5113455" cy="99774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874" y="2582286"/>
            <a:ext cx="5113455" cy="99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57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360</Words>
  <Application>Microsoft Office PowerPoint</Application>
  <PresentationFormat>Widescreen</PresentationFormat>
  <Paragraphs>25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AGNR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aliciafb</dc:creator>
  <cp:lastModifiedBy>aliciafb</cp:lastModifiedBy>
  <cp:revision>3</cp:revision>
  <dcterms:created xsi:type="dcterms:W3CDTF">2018-01-25T20:08:45Z</dcterms:created>
  <dcterms:modified xsi:type="dcterms:W3CDTF">2018-01-25T21:18:46Z</dcterms:modified>
</cp:coreProperties>
</file>